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57" r:id="rId3"/>
    <p:sldId id="258" r:id="rId4"/>
    <p:sldId id="259" r:id="rId5"/>
    <p:sldId id="260"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25" autoAdjust="0"/>
    <p:restoredTop sz="92381" autoAdjust="0"/>
  </p:normalViewPr>
  <p:slideViewPr>
    <p:cSldViewPr snapToGrid="0">
      <p:cViewPr varScale="1">
        <p:scale>
          <a:sx n="61" d="100"/>
          <a:sy n="61" d="100"/>
        </p:scale>
        <p:origin x="276" y="44"/>
      </p:cViewPr>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2/24/2025</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2/24/2025</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dirty="0"/>
              <a:t>Insert or Drag and Drop your Image</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Tech Gadgets Failures : A Data Analysis and Visualization Project</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r>
              <a:rPr lang="en-US" dirty="0"/>
              <a:t>Presented By : </a:t>
            </a:r>
          </a:p>
          <a:p>
            <a:r>
              <a:rPr lang="en-US" dirty="0"/>
              <a:t>Mohammed Danish Y</a:t>
            </a:r>
          </a:p>
          <a:p>
            <a:r>
              <a:rPr lang="en-US" dirty="0"/>
              <a:t>Data Science &amp; Machine Learning.</a:t>
            </a:r>
            <a:endParaRPr lang="en-US" noProof="1"/>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Graphic 8" descr="space radar outline">
            <a:extLst>
              <a:ext uri="{FF2B5EF4-FFF2-40B4-BE49-F238E27FC236}">
                <a16:creationId xmlns:a16="http://schemas.microsoft.com/office/drawing/2014/main" id="{52C1AEF9-C750-45F9-AD02-5447187F5716}"/>
              </a:ext>
            </a:extLst>
          </p:cNvPr>
          <p:cNvSpPr/>
          <p:nvPr/>
        </p:nvSpPr>
        <p:spPr>
          <a:xfrm rot="16731500">
            <a:off x="10654807" y="4433342"/>
            <a:ext cx="238125" cy="238125"/>
          </a:xfrm>
          <a:custGeom>
            <a:avLst/>
            <a:gdLst>
              <a:gd name="connsiteX0" fmla="*/ 145256 w 238125"/>
              <a:gd name="connsiteY0" fmla="*/ 159538 h 238125"/>
              <a:gd name="connsiteX1" fmla="*/ 150019 w 238125"/>
              <a:gd name="connsiteY1" fmla="*/ 154775 h 238125"/>
              <a:gd name="connsiteX2" fmla="*/ 150019 w 238125"/>
              <a:gd name="connsiteY2" fmla="*/ 145250 h 238125"/>
              <a:gd name="connsiteX3" fmla="*/ 145256 w 238125"/>
              <a:gd name="connsiteY3" fmla="*/ 140488 h 238125"/>
              <a:gd name="connsiteX4" fmla="*/ 140494 w 238125"/>
              <a:gd name="connsiteY4" fmla="*/ 145250 h 238125"/>
              <a:gd name="connsiteX5" fmla="*/ 140494 w 238125"/>
              <a:gd name="connsiteY5" fmla="*/ 154775 h 238125"/>
              <a:gd name="connsiteX6" fmla="*/ 145256 w 238125"/>
              <a:gd name="connsiteY6" fmla="*/ 159538 h 238125"/>
              <a:gd name="connsiteX7" fmla="*/ 234353 w 238125"/>
              <a:gd name="connsiteY7" fmla="*/ 122828 h 238125"/>
              <a:gd name="connsiteX8" fmla="*/ 196253 w 238125"/>
              <a:gd name="connsiteY8" fmla="*/ 84728 h 238125"/>
              <a:gd name="connsiteX9" fmla="*/ 192881 w 238125"/>
              <a:gd name="connsiteY9" fmla="*/ 83338 h 238125"/>
              <a:gd name="connsiteX10" fmla="*/ 97631 w 238125"/>
              <a:gd name="connsiteY10" fmla="*/ 83338 h 238125"/>
              <a:gd name="connsiteX11" fmla="*/ 93231 w 238125"/>
              <a:gd name="connsiteY11" fmla="*/ 86281 h 238125"/>
              <a:gd name="connsiteX12" fmla="*/ 94259 w 238125"/>
              <a:gd name="connsiteY12" fmla="*/ 91472 h 238125"/>
              <a:gd name="connsiteX13" fmla="*/ 114700 w 238125"/>
              <a:gd name="connsiteY13" fmla="*/ 111913 h 238125"/>
              <a:gd name="connsiteX14" fmla="*/ 73819 w 238125"/>
              <a:gd name="connsiteY14" fmla="*/ 111913 h 238125"/>
              <a:gd name="connsiteX15" fmla="*/ 73819 w 238125"/>
              <a:gd name="connsiteY15" fmla="*/ 45238 h 238125"/>
              <a:gd name="connsiteX16" fmla="*/ 88106 w 238125"/>
              <a:gd name="connsiteY16" fmla="*/ 45238 h 238125"/>
              <a:gd name="connsiteX17" fmla="*/ 92869 w 238125"/>
              <a:gd name="connsiteY17" fmla="*/ 40475 h 238125"/>
              <a:gd name="connsiteX18" fmla="*/ 92869 w 238125"/>
              <a:gd name="connsiteY18" fmla="*/ 21425 h 238125"/>
              <a:gd name="connsiteX19" fmla="*/ 88887 w 238125"/>
              <a:gd name="connsiteY19" fmla="*/ 16729 h 238125"/>
              <a:gd name="connsiteX20" fmla="*/ 31737 w 238125"/>
              <a:gd name="connsiteY20" fmla="*/ 7204 h 238125"/>
              <a:gd name="connsiteX21" fmla="*/ 27880 w 238125"/>
              <a:gd name="connsiteY21" fmla="*/ 8271 h 238125"/>
              <a:gd name="connsiteX22" fmla="*/ 26194 w 238125"/>
              <a:gd name="connsiteY22" fmla="*/ 11900 h 238125"/>
              <a:gd name="connsiteX23" fmla="*/ 26194 w 238125"/>
              <a:gd name="connsiteY23" fmla="*/ 40475 h 238125"/>
              <a:gd name="connsiteX24" fmla="*/ 30956 w 238125"/>
              <a:gd name="connsiteY24" fmla="*/ 45238 h 238125"/>
              <a:gd name="connsiteX25" fmla="*/ 64294 w 238125"/>
              <a:gd name="connsiteY25" fmla="*/ 45238 h 238125"/>
              <a:gd name="connsiteX26" fmla="*/ 64294 w 238125"/>
              <a:gd name="connsiteY26" fmla="*/ 111913 h 238125"/>
              <a:gd name="connsiteX27" fmla="*/ 40481 w 238125"/>
              <a:gd name="connsiteY27" fmla="*/ 111913 h 238125"/>
              <a:gd name="connsiteX28" fmla="*/ 26194 w 238125"/>
              <a:gd name="connsiteY28" fmla="*/ 126200 h 238125"/>
              <a:gd name="connsiteX29" fmla="*/ 26194 w 238125"/>
              <a:gd name="connsiteY29" fmla="*/ 164300 h 238125"/>
              <a:gd name="connsiteX30" fmla="*/ 40481 w 238125"/>
              <a:gd name="connsiteY30" fmla="*/ 178588 h 238125"/>
              <a:gd name="connsiteX31" fmla="*/ 76610 w 238125"/>
              <a:gd name="connsiteY31" fmla="*/ 178588 h 238125"/>
              <a:gd name="connsiteX32" fmla="*/ 52769 w 238125"/>
              <a:gd name="connsiteY32" fmla="*/ 202429 h 238125"/>
              <a:gd name="connsiteX33" fmla="*/ 30956 w 238125"/>
              <a:gd name="connsiteY33" fmla="*/ 188113 h 238125"/>
              <a:gd name="connsiteX34" fmla="*/ 7144 w 238125"/>
              <a:gd name="connsiteY34" fmla="*/ 211925 h 238125"/>
              <a:gd name="connsiteX35" fmla="*/ 30956 w 238125"/>
              <a:gd name="connsiteY35" fmla="*/ 235738 h 238125"/>
              <a:gd name="connsiteX36" fmla="*/ 54550 w 238125"/>
              <a:gd name="connsiteY36" fmla="*/ 214116 h 238125"/>
              <a:gd name="connsiteX37" fmla="*/ 90078 w 238125"/>
              <a:gd name="connsiteY37" fmla="*/ 178588 h 238125"/>
              <a:gd name="connsiteX38" fmla="*/ 111919 w 238125"/>
              <a:gd name="connsiteY38" fmla="*/ 178588 h 238125"/>
              <a:gd name="connsiteX39" fmla="*/ 111919 w 238125"/>
              <a:gd name="connsiteY39" fmla="*/ 188598 h 238125"/>
              <a:gd name="connsiteX40" fmla="*/ 92869 w 238125"/>
              <a:gd name="connsiteY40" fmla="*/ 211925 h 238125"/>
              <a:gd name="connsiteX41" fmla="*/ 116681 w 238125"/>
              <a:gd name="connsiteY41" fmla="*/ 235738 h 238125"/>
              <a:gd name="connsiteX42" fmla="*/ 140494 w 238125"/>
              <a:gd name="connsiteY42" fmla="*/ 211925 h 238125"/>
              <a:gd name="connsiteX43" fmla="*/ 121444 w 238125"/>
              <a:gd name="connsiteY43" fmla="*/ 188598 h 238125"/>
              <a:gd name="connsiteX44" fmla="*/ 121444 w 238125"/>
              <a:gd name="connsiteY44" fmla="*/ 178588 h 238125"/>
              <a:gd name="connsiteX45" fmla="*/ 143275 w 238125"/>
              <a:gd name="connsiteY45" fmla="*/ 178588 h 238125"/>
              <a:gd name="connsiteX46" fmla="*/ 178813 w 238125"/>
              <a:gd name="connsiteY46" fmla="*/ 214125 h 238125"/>
              <a:gd name="connsiteX47" fmla="*/ 202406 w 238125"/>
              <a:gd name="connsiteY47" fmla="*/ 235738 h 238125"/>
              <a:gd name="connsiteX48" fmla="*/ 226219 w 238125"/>
              <a:gd name="connsiteY48" fmla="*/ 211925 h 238125"/>
              <a:gd name="connsiteX49" fmla="*/ 202406 w 238125"/>
              <a:gd name="connsiteY49" fmla="*/ 188113 h 238125"/>
              <a:gd name="connsiteX50" fmla="*/ 180594 w 238125"/>
              <a:gd name="connsiteY50" fmla="*/ 202438 h 238125"/>
              <a:gd name="connsiteX51" fmla="*/ 156743 w 238125"/>
              <a:gd name="connsiteY51" fmla="*/ 178588 h 238125"/>
              <a:gd name="connsiteX52" fmla="*/ 192881 w 238125"/>
              <a:gd name="connsiteY52" fmla="*/ 178588 h 238125"/>
              <a:gd name="connsiteX53" fmla="*/ 207169 w 238125"/>
              <a:gd name="connsiteY53" fmla="*/ 164300 h 238125"/>
              <a:gd name="connsiteX54" fmla="*/ 207169 w 238125"/>
              <a:gd name="connsiteY54" fmla="*/ 130963 h 238125"/>
              <a:gd name="connsiteX55" fmla="*/ 230981 w 238125"/>
              <a:gd name="connsiteY55" fmla="*/ 130963 h 238125"/>
              <a:gd name="connsiteX56" fmla="*/ 235382 w 238125"/>
              <a:gd name="connsiteY56" fmla="*/ 128019 h 238125"/>
              <a:gd name="connsiteX57" fmla="*/ 234353 w 238125"/>
              <a:gd name="connsiteY57" fmla="*/ 122828 h 238125"/>
              <a:gd name="connsiteX58" fmla="*/ 45244 w 238125"/>
              <a:gd name="connsiteY58" fmla="*/ 211935 h 238125"/>
              <a:gd name="connsiteX59" fmla="*/ 30956 w 238125"/>
              <a:gd name="connsiteY59" fmla="*/ 226213 h 238125"/>
              <a:gd name="connsiteX60" fmla="*/ 16669 w 238125"/>
              <a:gd name="connsiteY60" fmla="*/ 211925 h 238125"/>
              <a:gd name="connsiteX61" fmla="*/ 30956 w 238125"/>
              <a:gd name="connsiteY61" fmla="*/ 197638 h 238125"/>
              <a:gd name="connsiteX62" fmla="*/ 45244 w 238125"/>
              <a:gd name="connsiteY62" fmla="*/ 211925 h 238125"/>
              <a:gd name="connsiteX63" fmla="*/ 45244 w 238125"/>
              <a:gd name="connsiteY63" fmla="*/ 211935 h 238125"/>
              <a:gd name="connsiteX64" fmla="*/ 202406 w 238125"/>
              <a:gd name="connsiteY64" fmla="*/ 197638 h 238125"/>
              <a:gd name="connsiteX65" fmla="*/ 216694 w 238125"/>
              <a:gd name="connsiteY65" fmla="*/ 211925 h 238125"/>
              <a:gd name="connsiteX66" fmla="*/ 202406 w 238125"/>
              <a:gd name="connsiteY66" fmla="*/ 226213 h 238125"/>
              <a:gd name="connsiteX67" fmla="*/ 188119 w 238125"/>
              <a:gd name="connsiteY67" fmla="*/ 211925 h 238125"/>
              <a:gd name="connsiteX68" fmla="*/ 202406 w 238125"/>
              <a:gd name="connsiteY68" fmla="*/ 197638 h 238125"/>
              <a:gd name="connsiteX69" fmla="*/ 109128 w 238125"/>
              <a:gd name="connsiteY69" fmla="*/ 92863 h 238125"/>
              <a:gd name="connsiteX70" fmla="*/ 143275 w 238125"/>
              <a:gd name="connsiteY70" fmla="*/ 92863 h 238125"/>
              <a:gd name="connsiteX71" fmla="*/ 171850 w 238125"/>
              <a:gd name="connsiteY71" fmla="*/ 121438 h 238125"/>
              <a:gd name="connsiteX72" fmla="*/ 137703 w 238125"/>
              <a:gd name="connsiteY72" fmla="*/ 121438 h 238125"/>
              <a:gd name="connsiteX73" fmla="*/ 109128 w 238125"/>
              <a:gd name="connsiteY73" fmla="*/ 92863 h 238125"/>
              <a:gd name="connsiteX74" fmla="*/ 35719 w 238125"/>
              <a:gd name="connsiteY74" fmla="*/ 35713 h 238125"/>
              <a:gd name="connsiteX75" fmla="*/ 35719 w 238125"/>
              <a:gd name="connsiteY75" fmla="*/ 17520 h 238125"/>
              <a:gd name="connsiteX76" fmla="*/ 83344 w 238125"/>
              <a:gd name="connsiteY76" fmla="*/ 25454 h 238125"/>
              <a:gd name="connsiteX77" fmla="*/ 83344 w 238125"/>
              <a:gd name="connsiteY77" fmla="*/ 35713 h 238125"/>
              <a:gd name="connsiteX78" fmla="*/ 35719 w 238125"/>
              <a:gd name="connsiteY78" fmla="*/ 35713 h 238125"/>
              <a:gd name="connsiteX79" fmla="*/ 130969 w 238125"/>
              <a:gd name="connsiteY79" fmla="*/ 211925 h 238125"/>
              <a:gd name="connsiteX80" fmla="*/ 116681 w 238125"/>
              <a:gd name="connsiteY80" fmla="*/ 226213 h 238125"/>
              <a:gd name="connsiteX81" fmla="*/ 102394 w 238125"/>
              <a:gd name="connsiteY81" fmla="*/ 211925 h 238125"/>
              <a:gd name="connsiteX82" fmla="*/ 116681 w 238125"/>
              <a:gd name="connsiteY82" fmla="*/ 197638 h 238125"/>
              <a:gd name="connsiteX83" fmla="*/ 130969 w 238125"/>
              <a:gd name="connsiteY83" fmla="*/ 211925 h 238125"/>
              <a:gd name="connsiteX84" fmla="*/ 197644 w 238125"/>
              <a:gd name="connsiteY84" fmla="*/ 164300 h 238125"/>
              <a:gd name="connsiteX85" fmla="*/ 192881 w 238125"/>
              <a:gd name="connsiteY85" fmla="*/ 169063 h 238125"/>
              <a:gd name="connsiteX86" fmla="*/ 40481 w 238125"/>
              <a:gd name="connsiteY86" fmla="*/ 169063 h 238125"/>
              <a:gd name="connsiteX87" fmla="*/ 35719 w 238125"/>
              <a:gd name="connsiteY87" fmla="*/ 164300 h 238125"/>
              <a:gd name="connsiteX88" fmla="*/ 35719 w 238125"/>
              <a:gd name="connsiteY88" fmla="*/ 126200 h 238125"/>
              <a:gd name="connsiteX89" fmla="*/ 40481 w 238125"/>
              <a:gd name="connsiteY89" fmla="*/ 121438 h 238125"/>
              <a:gd name="connsiteX90" fmla="*/ 124225 w 238125"/>
              <a:gd name="connsiteY90" fmla="*/ 121438 h 238125"/>
              <a:gd name="connsiteX91" fmla="*/ 132359 w 238125"/>
              <a:gd name="connsiteY91" fmla="*/ 129572 h 238125"/>
              <a:gd name="connsiteX92" fmla="*/ 135731 w 238125"/>
              <a:gd name="connsiteY92" fmla="*/ 130963 h 238125"/>
              <a:gd name="connsiteX93" fmla="*/ 197644 w 238125"/>
              <a:gd name="connsiteY93" fmla="*/ 130963 h 238125"/>
              <a:gd name="connsiteX94" fmla="*/ 197644 w 238125"/>
              <a:gd name="connsiteY94" fmla="*/ 164300 h 238125"/>
              <a:gd name="connsiteX95" fmla="*/ 185318 w 238125"/>
              <a:gd name="connsiteY95" fmla="*/ 121438 h 238125"/>
              <a:gd name="connsiteX96" fmla="*/ 156743 w 238125"/>
              <a:gd name="connsiteY96" fmla="*/ 92863 h 238125"/>
              <a:gd name="connsiteX97" fmla="*/ 190910 w 238125"/>
              <a:gd name="connsiteY97" fmla="*/ 92863 h 238125"/>
              <a:gd name="connsiteX98" fmla="*/ 219485 w 238125"/>
              <a:gd name="connsiteY98" fmla="*/ 121438 h 238125"/>
              <a:gd name="connsiteX99" fmla="*/ 185318 w 238125"/>
              <a:gd name="connsiteY99" fmla="*/ 121438 h 238125"/>
              <a:gd name="connsiteX100" fmla="*/ 164306 w 238125"/>
              <a:gd name="connsiteY100" fmla="*/ 159538 h 238125"/>
              <a:gd name="connsiteX101" fmla="*/ 169069 w 238125"/>
              <a:gd name="connsiteY101" fmla="*/ 154775 h 238125"/>
              <a:gd name="connsiteX102" fmla="*/ 169069 w 238125"/>
              <a:gd name="connsiteY102" fmla="*/ 145250 h 238125"/>
              <a:gd name="connsiteX103" fmla="*/ 164306 w 238125"/>
              <a:gd name="connsiteY103" fmla="*/ 140488 h 238125"/>
              <a:gd name="connsiteX104" fmla="*/ 159544 w 238125"/>
              <a:gd name="connsiteY104" fmla="*/ 145250 h 238125"/>
              <a:gd name="connsiteX105" fmla="*/ 159544 w 238125"/>
              <a:gd name="connsiteY105" fmla="*/ 154775 h 238125"/>
              <a:gd name="connsiteX106" fmla="*/ 164306 w 238125"/>
              <a:gd name="connsiteY106" fmla="*/ 159538 h 238125"/>
              <a:gd name="connsiteX107" fmla="*/ 78581 w 238125"/>
              <a:gd name="connsiteY107" fmla="*/ 130963 h 238125"/>
              <a:gd name="connsiteX108" fmla="*/ 50006 w 238125"/>
              <a:gd name="connsiteY108" fmla="*/ 130963 h 238125"/>
              <a:gd name="connsiteX109" fmla="*/ 45244 w 238125"/>
              <a:gd name="connsiteY109" fmla="*/ 135725 h 238125"/>
              <a:gd name="connsiteX110" fmla="*/ 45244 w 238125"/>
              <a:gd name="connsiteY110" fmla="*/ 154775 h 238125"/>
              <a:gd name="connsiteX111" fmla="*/ 50006 w 238125"/>
              <a:gd name="connsiteY111" fmla="*/ 159538 h 238125"/>
              <a:gd name="connsiteX112" fmla="*/ 78581 w 238125"/>
              <a:gd name="connsiteY112" fmla="*/ 159538 h 238125"/>
              <a:gd name="connsiteX113" fmla="*/ 83344 w 238125"/>
              <a:gd name="connsiteY113" fmla="*/ 154775 h 238125"/>
              <a:gd name="connsiteX114" fmla="*/ 83344 w 238125"/>
              <a:gd name="connsiteY114" fmla="*/ 135725 h 238125"/>
              <a:gd name="connsiteX115" fmla="*/ 78581 w 238125"/>
              <a:gd name="connsiteY115" fmla="*/ 130963 h 238125"/>
              <a:gd name="connsiteX116" fmla="*/ 73819 w 238125"/>
              <a:gd name="connsiteY116" fmla="*/ 150013 h 238125"/>
              <a:gd name="connsiteX117" fmla="*/ 54769 w 238125"/>
              <a:gd name="connsiteY117" fmla="*/ 150013 h 238125"/>
              <a:gd name="connsiteX118" fmla="*/ 54769 w 238125"/>
              <a:gd name="connsiteY118" fmla="*/ 140488 h 238125"/>
              <a:gd name="connsiteX119" fmla="*/ 73819 w 238125"/>
              <a:gd name="connsiteY119" fmla="*/ 140488 h 238125"/>
              <a:gd name="connsiteX120" fmla="*/ 73819 w 238125"/>
              <a:gd name="connsiteY120" fmla="*/ 150013 h 238125"/>
              <a:gd name="connsiteX121" fmla="*/ 183356 w 238125"/>
              <a:gd name="connsiteY121" fmla="*/ 159538 h 238125"/>
              <a:gd name="connsiteX122" fmla="*/ 188119 w 238125"/>
              <a:gd name="connsiteY122" fmla="*/ 154775 h 238125"/>
              <a:gd name="connsiteX123" fmla="*/ 188119 w 238125"/>
              <a:gd name="connsiteY123" fmla="*/ 145250 h 238125"/>
              <a:gd name="connsiteX124" fmla="*/ 183356 w 238125"/>
              <a:gd name="connsiteY124" fmla="*/ 140488 h 238125"/>
              <a:gd name="connsiteX125" fmla="*/ 178594 w 238125"/>
              <a:gd name="connsiteY125" fmla="*/ 145250 h 238125"/>
              <a:gd name="connsiteX126" fmla="*/ 178594 w 238125"/>
              <a:gd name="connsiteY126" fmla="*/ 154775 h 238125"/>
              <a:gd name="connsiteX127" fmla="*/ 183356 w 238125"/>
              <a:gd name="connsiteY127" fmla="*/ 15953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38125" h="238125">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bg1"/>
          </a:solidFill>
          <a:ln w="9525" cap="flat">
            <a:noFill/>
            <a:prstDash val="solid"/>
            <a:miter/>
          </a:ln>
        </p:spPr>
        <p:txBody>
          <a:bodyPr rtlCol="0" anchor="ctr"/>
          <a:lstStyle/>
          <a:p>
            <a:endParaRPr lang="en-US" dirty="0"/>
          </a:p>
        </p:txBody>
      </p:sp>
      <p:pic>
        <p:nvPicPr>
          <p:cNvPr id="9" name="Picture Placeholder 8" descr="Person in space suite in space ship">
            <a:extLst>
              <a:ext uri="{FF2B5EF4-FFF2-40B4-BE49-F238E27FC236}">
                <a16:creationId xmlns:a16="http://schemas.microsoft.com/office/drawing/2014/main" id="{02EAB7FB-AEBA-41BC-B1D7-A4B080684C82}"/>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pic>
        <p:nvPicPr>
          <p:cNvPr id="3" name="Picture 2">
            <a:extLst>
              <a:ext uri="{FF2B5EF4-FFF2-40B4-BE49-F238E27FC236}">
                <a16:creationId xmlns:a16="http://schemas.microsoft.com/office/drawing/2014/main" id="{C9196C24-AC3E-ACA7-3EB3-1761A0E37D04}"/>
              </a:ext>
            </a:extLst>
          </p:cNvPr>
          <p:cNvPicPr>
            <a:picLocks noChangeAspect="1"/>
          </p:cNvPicPr>
          <p:nvPr/>
        </p:nvPicPr>
        <p:blipFill>
          <a:blip r:embed="rId3"/>
          <a:stretch>
            <a:fillRect/>
          </a:stretch>
        </p:blipFill>
        <p:spPr>
          <a:xfrm>
            <a:off x="-11284" y="0"/>
            <a:ext cx="7815633" cy="6677022"/>
          </a:xfrm>
          <a:prstGeom prst="rect">
            <a:avLst/>
          </a:prstGeom>
        </p:spPr>
      </p:pic>
    </p:spTree>
    <p:extLst>
      <p:ext uri="{BB962C8B-B14F-4D97-AF65-F5344CB8AC3E}">
        <p14:creationId xmlns:p14="http://schemas.microsoft.com/office/powerpoint/2010/main" val="47351924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4E91-C789-ADC5-823F-2EBE1E857A5F}"/>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8C344B0-7DD8-ACB5-B4F4-493A6A2D4600}"/>
              </a:ext>
            </a:extLst>
          </p:cNvPr>
          <p:cNvSpPr>
            <a:spLocks noGrp="1"/>
          </p:cNvSpPr>
          <p:nvPr>
            <p:ph type="sldNum" sz="quarter" idx="14"/>
          </p:nvPr>
        </p:nvSpPr>
        <p:spPr/>
        <p:txBody>
          <a:bodyPr/>
          <a:lstStyle/>
          <a:p>
            <a:fld id="{058DB212-BFA2-403F-85EF-DFD3FF6D973A}" type="slidenum">
              <a:rPr lang="en-US" smtClean="0"/>
              <a:pPr/>
              <a:t>10</a:t>
            </a:fld>
            <a:endParaRPr lang="en-US" dirty="0"/>
          </a:p>
        </p:txBody>
      </p:sp>
      <p:sp>
        <p:nvSpPr>
          <p:cNvPr id="2" name="Title 1">
            <a:extLst>
              <a:ext uri="{FF2B5EF4-FFF2-40B4-BE49-F238E27FC236}">
                <a16:creationId xmlns:a16="http://schemas.microsoft.com/office/drawing/2014/main" id="{25C98E20-C2FB-D14E-19CC-B5513D8C946E}"/>
              </a:ext>
            </a:extLst>
          </p:cNvPr>
          <p:cNvSpPr>
            <a:spLocks noGrp="1"/>
          </p:cNvSpPr>
          <p:nvPr>
            <p:ph type="ctrTitle"/>
          </p:nvPr>
        </p:nvSpPr>
        <p:spPr>
          <a:xfrm>
            <a:off x="164795" y="157655"/>
            <a:ext cx="6320088" cy="588580"/>
          </a:xfrm>
        </p:spPr>
        <p:txBody>
          <a:bodyPr/>
          <a:lstStyle/>
          <a:p>
            <a:r>
              <a:rPr lang="en-US" sz="3600" dirty="0"/>
              <a:t>Dataset :</a:t>
            </a:r>
          </a:p>
        </p:txBody>
      </p:sp>
      <p:sp>
        <p:nvSpPr>
          <p:cNvPr id="12" name="Rectangle 11">
            <a:extLst>
              <a:ext uri="{FF2B5EF4-FFF2-40B4-BE49-F238E27FC236}">
                <a16:creationId xmlns:a16="http://schemas.microsoft.com/office/drawing/2014/main" id="{2FAAE345-85A4-B14A-7823-6A93F3A15C8D}"/>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4D6CC88-03DA-AAD2-6C9A-5376D2DA38D8}"/>
              </a:ext>
            </a:extLst>
          </p:cNvPr>
          <p:cNvPicPr>
            <a:picLocks noChangeAspect="1"/>
          </p:cNvPicPr>
          <p:nvPr/>
        </p:nvPicPr>
        <p:blipFill>
          <a:blip r:embed="rId2"/>
          <a:srcRect l="1376" t="23585" r="22709" b="12827"/>
          <a:stretch/>
        </p:blipFill>
        <p:spPr>
          <a:xfrm>
            <a:off x="164795" y="1114097"/>
            <a:ext cx="7406037" cy="5150068"/>
          </a:xfrm>
          <a:prstGeom prst="rect">
            <a:avLst/>
          </a:prstGeom>
        </p:spPr>
      </p:pic>
      <p:pic>
        <p:nvPicPr>
          <p:cNvPr id="10" name="Picture Placeholder 9">
            <a:extLst>
              <a:ext uri="{FF2B5EF4-FFF2-40B4-BE49-F238E27FC236}">
                <a16:creationId xmlns:a16="http://schemas.microsoft.com/office/drawing/2014/main" id="{93A1C2FB-01EC-F7FC-9A51-3FF7E7FC62A4}"/>
              </a:ext>
            </a:extLst>
          </p:cNvPr>
          <p:cNvPicPr>
            <a:picLocks noGrp="1" noChangeAspect="1"/>
          </p:cNvPicPr>
          <p:nvPr>
            <p:ph type="pic" sz="quarter" idx="10"/>
          </p:nvPr>
        </p:nvPicPr>
        <p:blipFill>
          <a:blip r:embed="rId3"/>
          <a:srcRect l="17130" r="17130"/>
          <a:stretch>
            <a:fillRect/>
          </a:stretch>
        </p:blipFill>
        <p:spPr/>
      </p:pic>
    </p:spTree>
    <p:extLst>
      <p:ext uri="{BB962C8B-B14F-4D97-AF65-F5344CB8AC3E}">
        <p14:creationId xmlns:p14="http://schemas.microsoft.com/office/powerpoint/2010/main" val="22219824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7B397-DD12-FE4F-6E29-E8B9D028DA89}"/>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2F952F-315D-B1A7-B08B-B013BDCAFF40}"/>
              </a:ext>
            </a:extLst>
          </p:cNvPr>
          <p:cNvSpPr>
            <a:spLocks noGrp="1"/>
          </p:cNvSpPr>
          <p:nvPr>
            <p:ph type="sldNum" sz="quarter" idx="14"/>
          </p:nvPr>
        </p:nvSpPr>
        <p:spPr/>
        <p:txBody>
          <a:bodyPr/>
          <a:lstStyle/>
          <a:p>
            <a:fld id="{058DB212-BFA2-403F-85EF-DFD3FF6D973A}" type="slidenum">
              <a:rPr lang="en-US" smtClean="0"/>
              <a:pPr/>
              <a:t>11</a:t>
            </a:fld>
            <a:endParaRPr lang="en-US" dirty="0"/>
          </a:p>
        </p:txBody>
      </p:sp>
      <p:sp>
        <p:nvSpPr>
          <p:cNvPr id="2" name="Title 1">
            <a:extLst>
              <a:ext uri="{FF2B5EF4-FFF2-40B4-BE49-F238E27FC236}">
                <a16:creationId xmlns:a16="http://schemas.microsoft.com/office/drawing/2014/main" id="{0E382BBB-FE06-2063-27E9-D549E6F9F4FE}"/>
              </a:ext>
            </a:extLst>
          </p:cNvPr>
          <p:cNvSpPr>
            <a:spLocks noGrp="1"/>
          </p:cNvSpPr>
          <p:nvPr>
            <p:ph type="ctrTitle"/>
          </p:nvPr>
        </p:nvSpPr>
        <p:spPr>
          <a:xfrm>
            <a:off x="164795" y="157655"/>
            <a:ext cx="6320088" cy="588580"/>
          </a:xfrm>
        </p:spPr>
        <p:txBody>
          <a:bodyPr/>
          <a:lstStyle/>
          <a:p>
            <a:r>
              <a:rPr lang="en-US" sz="3600" dirty="0"/>
              <a:t>Using Libraries for data analysis :</a:t>
            </a:r>
          </a:p>
        </p:txBody>
      </p:sp>
      <p:sp>
        <p:nvSpPr>
          <p:cNvPr id="12" name="Rectangle 11">
            <a:extLst>
              <a:ext uri="{FF2B5EF4-FFF2-40B4-BE49-F238E27FC236}">
                <a16:creationId xmlns:a16="http://schemas.microsoft.com/office/drawing/2014/main" id="{6082B487-74B8-EE4A-94B9-E62DDB9EEF6B}"/>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29B346A-AC14-8838-4BE7-80502BCB513B}"/>
              </a:ext>
            </a:extLst>
          </p:cNvPr>
          <p:cNvSpPr txBox="1"/>
          <p:nvPr/>
        </p:nvSpPr>
        <p:spPr>
          <a:xfrm>
            <a:off x="241738" y="956441"/>
            <a:ext cx="6978869" cy="5632311"/>
          </a:xfrm>
          <a:prstGeom prst="rect">
            <a:avLst/>
          </a:prstGeom>
          <a:noFill/>
        </p:spPr>
        <p:txBody>
          <a:bodyPr wrap="square" rtlCol="0">
            <a:spAutoFit/>
          </a:bodyPr>
          <a:lstStyle/>
          <a:p>
            <a:pPr marL="342900" indent="-342900">
              <a:buAutoNum type="arabicPeriod"/>
            </a:pPr>
            <a:r>
              <a:rPr lang="en-US" dirty="0">
                <a:solidFill>
                  <a:schemeClr val="bg1"/>
                </a:solidFill>
              </a:rPr>
              <a:t>NumPy: NumPy is a Python library used for </a:t>
            </a:r>
            <a:r>
              <a:rPr lang="en-US" b="1" dirty="0">
                <a:solidFill>
                  <a:schemeClr val="bg1"/>
                </a:solidFill>
              </a:rPr>
              <a:t>working with numbers and arrays</a:t>
            </a:r>
            <a:r>
              <a:rPr lang="en-US" dirty="0">
                <a:solidFill>
                  <a:schemeClr val="bg1"/>
                </a:solidFill>
              </a:rPr>
              <a:t>. It helps in performing </a:t>
            </a:r>
            <a:r>
              <a:rPr lang="en-US" b="1" dirty="0">
                <a:solidFill>
                  <a:schemeClr val="bg1"/>
                </a:solidFill>
              </a:rPr>
              <a:t>fast mathematical operations</a:t>
            </a:r>
            <a:r>
              <a:rPr lang="en-US" dirty="0">
                <a:solidFill>
                  <a:schemeClr val="bg1"/>
                </a:solidFill>
              </a:rPr>
              <a:t> like addition, multiplication, and statistics on large datasets.</a:t>
            </a:r>
          </a:p>
          <a:p>
            <a:pPr marL="342900" indent="-342900">
              <a:buAutoNum type="arabicPeriod"/>
            </a:pPr>
            <a:endParaRPr lang="en-US" dirty="0">
              <a:solidFill>
                <a:schemeClr val="bg1"/>
              </a:solidFill>
            </a:endParaRPr>
          </a:p>
          <a:p>
            <a:r>
              <a:rPr lang="en-US" dirty="0">
                <a:solidFill>
                  <a:schemeClr val="bg1"/>
                </a:solidFill>
              </a:rPr>
              <a:t>2. Pandas: Pandas is a Python library used for     </a:t>
            </a:r>
            <a:r>
              <a:rPr lang="en-US" b="1" dirty="0">
                <a:solidFill>
                  <a:schemeClr val="bg1"/>
                </a:solidFill>
              </a:rPr>
              <a:t>working with data</a:t>
            </a:r>
            <a:r>
              <a:rPr lang="en-US" dirty="0">
                <a:solidFill>
                  <a:schemeClr val="bg1"/>
                </a:solidFill>
              </a:rPr>
              <a:t>. It helps in organizing, analyzing, and manipulating data efficiently, especially in </a:t>
            </a:r>
            <a:r>
              <a:rPr lang="en-US" b="1" dirty="0">
                <a:solidFill>
                  <a:schemeClr val="bg1"/>
                </a:solidFill>
              </a:rPr>
              <a:t>tables (Data Frames)</a:t>
            </a:r>
            <a:r>
              <a:rPr lang="en-US" dirty="0">
                <a:solidFill>
                  <a:schemeClr val="bg1"/>
                </a:solidFill>
              </a:rPr>
              <a:t> like an Excel sheet.</a:t>
            </a:r>
          </a:p>
          <a:p>
            <a:endParaRPr lang="en-US" dirty="0">
              <a:solidFill>
                <a:schemeClr val="bg1"/>
              </a:solidFill>
            </a:endParaRPr>
          </a:p>
          <a:p>
            <a:r>
              <a:rPr lang="en-US" dirty="0">
                <a:solidFill>
                  <a:schemeClr val="bg1"/>
                </a:solidFill>
              </a:rPr>
              <a:t>3. Matplotlib: It is used for the Visualization. It’s a versatile library for generating various types of plots.</a:t>
            </a:r>
          </a:p>
          <a:p>
            <a:endParaRPr lang="en-US" dirty="0">
              <a:solidFill>
                <a:schemeClr val="bg1"/>
              </a:solidFill>
            </a:endParaRPr>
          </a:p>
          <a:p>
            <a:r>
              <a:rPr lang="en-US" dirty="0">
                <a:solidFill>
                  <a:schemeClr val="bg1"/>
                </a:solidFill>
              </a:rPr>
              <a:t>4. Seaborn: Seaborn is used to visual the complex</a:t>
            </a:r>
          </a:p>
          <a:p>
            <a:r>
              <a:rPr lang="en-US" dirty="0">
                <a:solidFill>
                  <a:schemeClr val="bg1"/>
                </a:solidFill>
              </a:rPr>
              <a:t>statistical visualizations .Seaborn is built on top of Matplotlib and simplifies the process of creating informative visualizations.</a:t>
            </a:r>
            <a:endParaRPr lang="en-IN" dirty="0">
              <a:solidFill>
                <a:schemeClr val="bg1"/>
              </a:solidFill>
            </a:endParaRPr>
          </a:p>
        </p:txBody>
      </p:sp>
      <p:pic>
        <p:nvPicPr>
          <p:cNvPr id="11" name="Picture Placeholder 10">
            <a:extLst>
              <a:ext uri="{FF2B5EF4-FFF2-40B4-BE49-F238E27FC236}">
                <a16:creationId xmlns:a16="http://schemas.microsoft.com/office/drawing/2014/main" id="{9EB34026-35E2-A57A-ACE9-46912655B85E}"/>
              </a:ext>
            </a:extLst>
          </p:cNvPr>
          <p:cNvPicPr>
            <a:picLocks noGrp="1" noChangeAspect="1"/>
          </p:cNvPicPr>
          <p:nvPr>
            <p:ph type="pic" sz="quarter" idx="10"/>
          </p:nvPr>
        </p:nvPicPr>
        <p:blipFill>
          <a:blip r:embed="rId2"/>
          <a:srcRect l="17130" r="17130"/>
          <a:stretch>
            <a:fillRect/>
          </a:stretch>
        </p:blipFill>
        <p:spPr/>
      </p:pic>
    </p:spTree>
    <p:extLst>
      <p:ext uri="{BB962C8B-B14F-4D97-AF65-F5344CB8AC3E}">
        <p14:creationId xmlns:p14="http://schemas.microsoft.com/office/powerpoint/2010/main" val="8332750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74789-B445-FE88-8A3B-061BE42861F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5FD1A06-C5C9-FF91-DD9F-2EB908EB52E7}"/>
              </a:ext>
            </a:extLst>
          </p:cNvPr>
          <p:cNvSpPr>
            <a:spLocks noGrp="1"/>
          </p:cNvSpPr>
          <p:nvPr>
            <p:ph type="sldNum" sz="quarter" idx="14"/>
          </p:nvPr>
        </p:nvSpPr>
        <p:spPr/>
        <p:txBody>
          <a:bodyPr/>
          <a:lstStyle/>
          <a:p>
            <a:fld id="{058DB212-BFA2-403F-85EF-DFD3FF6D973A}" type="slidenum">
              <a:rPr lang="en-US" smtClean="0"/>
              <a:pPr/>
              <a:t>12</a:t>
            </a:fld>
            <a:endParaRPr lang="en-US" dirty="0"/>
          </a:p>
        </p:txBody>
      </p:sp>
      <p:sp>
        <p:nvSpPr>
          <p:cNvPr id="2" name="Title 1">
            <a:extLst>
              <a:ext uri="{FF2B5EF4-FFF2-40B4-BE49-F238E27FC236}">
                <a16:creationId xmlns:a16="http://schemas.microsoft.com/office/drawing/2014/main" id="{D5621E1F-5A46-C60F-042D-24BEB3D66981}"/>
              </a:ext>
            </a:extLst>
          </p:cNvPr>
          <p:cNvSpPr>
            <a:spLocks noGrp="1"/>
          </p:cNvSpPr>
          <p:nvPr>
            <p:ph type="ctrTitle"/>
          </p:nvPr>
        </p:nvSpPr>
        <p:spPr>
          <a:xfrm>
            <a:off x="164795" y="157655"/>
            <a:ext cx="6320088" cy="588580"/>
          </a:xfrm>
        </p:spPr>
        <p:txBody>
          <a:bodyPr/>
          <a:lstStyle/>
          <a:p>
            <a:r>
              <a:rPr lang="en-US" sz="3600" dirty="0"/>
              <a:t>Using Functions for data analysis :</a:t>
            </a:r>
          </a:p>
        </p:txBody>
      </p:sp>
      <p:sp>
        <p:nvSpPr>
          <p:cNvPr id="12" name="Rectangle 11">
            <a:extLst>
              <a:ext uri="{FF2B5EF4-FFF2-40B4-BE49-F238E27FC236}">
                <a16:creationId xmlns:a16="http://schemas.microsoft.com/office/drawing/2014/main" id="{91C55DF8-77A3-1E05-7947-48FAD406620A}"/>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504DA95-D017-755E-38F4-5016F8F23740}"/>
              </a:ext>
            </a:extLst>
          </p:cNvPr>
          <p:cNvSpPr txBox="1"/>
          <p:nvPr/>
        </p:nvSpPr>
        <p:spPr>
          <a:xfrm>
            <a:off x="241738" y="956441"/>
            <a:ext cx="6978869" cy="8956298"/>
          </a:xfrm>
          <a:prstGeom prst="rect">
            <a:avLst/>
          </a:prstGeom>
          <a:noFill/>
        </p:spPr>
        <p:txBody>
          <a:bodyPr wrap="square" rtlCol="0">
            <a:spAutoFit/>
          </a:bodyPr>
          <a:lstStyle/>
          <a:p>
            <a:pPr marL="342900" indent="-342900">
              <a:buFont typeface="+mj-lt"/>
              <a:buAutoNum type="arabicPeriod"/>
            </a:pPr>
            <a:r>
              <a:rPr lang="en-US" dirty="0" err="1">
                <a:solidFill>
                  <a:schemeClr val="bg1"/>
                </a:solidFill>
              </a:rPr>
              <a:t>Value_Counts</a:t>
            </a:r>
            <a:r>
              <a:rPr lang="en-US" dirty="0">
                <a:solidFill>
                  <a:schemeClr val="bg1"/>
                </a:solidFill>
              </a:rPr>
              <a:t>() is a simple way to count the occurrences of each unique value in a column of a pandas </a:t>
            </a:r>
            <a:r>
              <a:rPr lang="en-US" dirty="0" err="1">
                <a:solidFill>
                  <a:schemeClr val="bg1"/>
                </a:solidFill>
              </a:rPr>
              <a:t>DataFrame</a:t>
            </a:r>
            <a:r>
              <a:rPr lang="en-US" dirty="0">
                <a:solidFill>
                  <a:schemeClr val="bg1"/>
                </a:solidFill>
              </a:rPr>
              <a:t> or Series.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err="1">
                <a:solidFill>
                  <a:schemeClr val="bg1"/>
                </a:solidFill>
              </a:rPr>
              <a:t>groupby</a:t>
            </a:r>
            <a:r>
              <a:rPr lang="en-US" dirty="0">
                <a:solidFill>
                  <a:schemeClr val="bg1"/>
                </a:solidFill>
              </a:rPr>
              <a:t>() in pandas is used to group data based on a column and then perform operations like sum, mean, count, etc., on each group.</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err="1">
                <a:solidFill>
                  <a:schemeClr val="bg1"/>
                </a:solidFill>
              </a:rPr>
              <a:t>sort_values</a:t>
            </a:r>
            <a:r>
              <a:rPr lang="en-US" dirty="0">
                <a:solidFill>
                  <a:schemeClr val="bg1"/>
                </a:solidFill>
              </a:rPr>
              <a:t>() in pandas is used to sort a </a:t>
            </a:r>
            <a:r>
              <a:rPr lang="en-US" dirty="0" err="1">
                <a:solidFill>
                  <a:schemeClr val="bg1"/>
                </a:solidFill>
              </a:rPr>
              <a:t>DataFrame</a:t>
            </a:r>
            <a:r>
              <a:rPr lang="en-US" dirty="0">
                <a:solidFill>
                  <a:schemeClr val="bg1"/>
                </a:solidFill>
              </a:rPr>
              <a:t> or Series based on values in ascending or descending order.</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err="1">
                <a:solidFill>
                  <a:schemeClr val="bg1"/>
                </a:solidFill>
              </a:rPr>
              <a:t>corr</a:t>
            </a:r>
            <a:r>
              <a:rPr lang="en-US" dirty="0">
                <a:solidFill>
                  <a:schemeClr val="bg1"/>
                </a:solidFill>
              </a:rPr>
              <a:t>() in pandas calculates the correlation between numerical columns in a </a:t>
            </a:r>
            <a:r>
              <a:rPr lang="en-US" dirty="0" err="1">
                <a:solidFill>
                  <a:schemeClr val="bg1"/>
                </a:solidFill>
              </a:rPr>
              <a:t>DataFrame</a:t>
            </a:r>
            <a:r>
              <a:rPr lang="en-US" dirty="0">
                <a:solidFill>
                  <a:schemeClr val="bg1"/>
                </a:solidFill>
              </a:rPr>
              <a:t>. Correlation shows how strongly two variables are related.</a:t>
            </a: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a:p>
            <a:pPr marL="342900" indent="-342900">
              <a:buFont typeface="+mj-lt"/>
              <a:buAutoNum type="arabicPeriod"/>
            </a:pPr>
            <a:endParaRPr lang="en-IN" dirty="0">
              <a:solidFill>
                <a:schemeClr val="bg1"/>
              </a:solidFill>
            </a:endParaRPr>
          </a:p>
        </p:txBody>
      </p:sp>
      <p:pic>
        <p:nvPicPr>
          <p:cNvPr id="14" name="Picture Placeholder 13">
            <a:extLst>
              <a:ext uri="{FF2B5EF4-FFF2-40B4-BE49-F238E27FC236}">
                <a16:creationId xmlns:a16="http://schemas.microsoft.com/office/drawing/2014/main" id="{ED0C2CA7-9EDE-EB4C-D923-BAD11D4045D9}"/>
              </a:ext>
            </a:extLst>
          </p:cNvPr>
          <p:cNvPicPr>
            <a:picLocks noGrp="1" noChangeAspect="1"/>
          </p:cNvPicPr>
          <p:nvPr>
            <p:ph type="pic" sz="quarter" idx="10"/>
          </p:nvPr>
        </p:nvPicPr>
        <p:blipFill>
          <a:blip r:embed="rId2"/>
          <a:srcRect l="17130" r="17130"/>
          <a:stretch>
            <a:fillRect/>
          </a:stretch>
        </p:blipFill>
        <p:spPr/>
      </p:pic>
    </p:spTree>
    <p:extLst>
      <p:ext uri="{BB962C8B-B14F-4D97-AF65-F5344CB8AC3E}">
        <p14:creationId xmlns:p14="http://schemas.microsoft.com/office/powerpoint/2010/main" val="27421280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3747C-E898-4C89-85DB-7E61B9BC1887}"/>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8AF617D-3057-AE61-EFEE-CC658B3AA9D9}"/>
              </a:ext>
            </a:extLst>
          </p:cNvPr>
          <p:cNvSpPr>
            <a:spLocks noGrp="1"/>
          </p:cNvSpPr>
          <p:nvPr>
            <p:ph type="sldNum" sz="quarter" idx="14"/>
          </p:nvPr>
        </p:nvSpPr>
        <p:spPr/>
        <p:txBody>
          <a:bodyPr/>
          <a:lstStyle/>
          <a:p>
            <a:fld id="{058DB212-BFA2-403F-85EF-DFD3FF6D973A}" type="slidenum">
              <a:rPr lang="en-US" smtClean="0"/>
              <a:pPr/>
              <a:t>13</a:t>
            </a:fld>
            <a:endParaRPr lang="en-US" dirty="0"/>
          </a:p>
        </p:txBody>
      </p:sp>
      <p:sp>
        <p:nvSpPr>
          <p:cNvPr id="2" name="Title 1">
            <a:extLst>
              <a:ext uri="{FF2B5EF4-FFF2-40B4-BE49-F238E27FC236}">
                <a16:creationId xmlns:a16="http://schemas.microsoft.com/office/drawing/2014/main" id="{84CD4B1F-3CC5-1E4E-EFE7-3E777063006E}"/>
              </a:ext>
            </a:extLst>
          </p:cNvPr>
          <p:cNvSpPr>
            <a:spLocks noGrp="1"/>
          </p:cNvSpPr>
          <p:nvPr>
            <p:ph type="ctrTitle"/>
          </p:nvPr>
        </p:nvSpPr>
        <p:spPr>
          <a:xfrm>
            <a:off x="164795" y="157655"/>
            <a:ext cx="6320088" cy="588580"/>
          </a:xfrm>
        </p:spPr>
        <p:txBody>
          <a:bodyPr/>
          <a:lstStyle/>
          <a:p>
            <a:r>
              <a:rPr lang="en-US" sz="3600" dirty="0"/>
              <a:t>Data Cleaning Process :</a:t>
            </a:r>
          </a:p>
        </p:txBody>
      </p:sp>
      <p:sp>
        <p:nvSpPr>
          <p:cNvPr id="12" name="Rectangle 11">
            <a:extLst>
              <a:ext uri="{FF2B5EF4-FFF2-40B4-BE49-F238E27FC236}">
                <a16:creationId xmlns:a16="http://schemas.microsoft.com/office/drawing/2014/main" id="{78EE2837-31F9-FFB4-BEBB-96BB44F18212}"/>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8B30869-59F0-244B-EB4D-BBB09508472F}"/>
              </a:ext>
            </a:extLst>
          </p:cNvPr>
          <p:cNvSpPr txBox="1"/>
          <p:nvPr/>
        </p:nvSpPr>
        <p:spPr>
          <a:xfrm>
            <a:off x="241738" y="956441"/>
            <a:ext cx="6978869" cy="5078313"/>
          </a:xfrm>
          <a:prstGeom prst="rect">
            <a:avLst/>
          </a:prstGeom>
          <a:noFill/>
        </p:spPr>
        <p:txBody>
          <a:bodyPr wrap="square" rtlCol="0">
            <a:spAutoFit/>
          </a:bodyPr>
          <a:lstStyle/>
          <a:p>
            <a:pPr marL="342900" indent="-342900">
              <a:buFont typeface="+mj-lt"/>
              <a:buAutoNum type="arabicPeriod"/>
            </a:pPr>
            <a:r>
              <a:rPr lang="en-US" dirty="0">
                <a:solidFill>
                  <a:schemeClr val="bg1"/>
                </a:solidFill>
              </a:rPr>
              <a:t>Reading the Data</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Understanding the Data/ Getting some domain knowledge on Data</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Replacing junk Values using </a:t>
            </a:r>
            <a:r>
              <a:rPr lang="en-US" dirty="0" err="1">
                <a:solidFill>
                  <a:schemeClr val="bg1"/>
                </a:solidFill>
              </a:rPr>
              <a:t>NaN</a:t>
            </a:r>
            <a:r>
              <a:rPr lang="en-US" dirty="0">
                <a:solidFill>
                  <a:schemeClr val="bg1"/>
                </a:solidFill>
              </a:rPr>
              <a:t> values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converting each and every column to its respective datatype</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Replacing </a:t>
            </a:r>
            <a:r>
              <a:rPr lang="en-US" dirty="0" err="1">
                <a:solidFill>
                  <a:schemeClr val="bg1"/>
                </a:solidFill>
              </a:rPr>
              <a:t>NaN</a:t>
            </a:r>
            <a:r>
              <a:rPr lang="en-US" dirty="0">
                <a:solidFill>
                  <a:schemeClr val="bg1"/>
                </a:solidFill>
              </a:rPr>
              <a:t> values with some meaningful values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err="1">
                <a:solidFill>
                  <a:schemeClr val="bg1"/>
                </a:solidFill>
              </a:rPr>
              <a:t>Droping</a:t>
            </a:r>
            <a:r>
              <a:rPr lang="en-US" dirty="0">
                <a:solidFill>
                  <a:schemeClr val="bg1"/>
                </a:solidFill>
              </a:rPr>
              <a:t> unwanted columns, duplicated columns and duplicated rows</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Saving the pure/cleaned dataset in the desirable format</a:t>
            </a:r>
            <a:endParaRPr lang="en-IN" dirty="0">
              <a:solidFill>
                <a:schemeClr val="bg1"/>
              </a:solidFill>
            </a:endParaRPr>
          </a:p>
        </p:txBody>
      </p:sp>
      <p:pic>
        <p:nvPicPr>
          <p:cNvPr id="9" name="Picture Placeholder 8">
            <a:extLst>
              <a:ext uri="{FF2B5EF4-FFF2-40B4-BE49-F238E27FC236}">
                <a16:creationId xmlns:a16="http://schemas.microsoft.com/office/drawing/2014/main" id="{95C57493-B2F2-9904-25DC-A336D801E60A}"/>
              </a:ext>
            </a:extLst>
          </p:cNvPr>
          <p:cNvPicPr>
            <a:picLocks noGrp="1" noChangeAspect="1"/>
          </p:cNvPicPr>
          <p:nvPr>
            <p:ph type="pic" sz="quarter" idx="10"/>
          </p:nvPr>
        </p:nvPicPr>
        <p:blipFill>
          <a:blip r:embed="rId2"/>
          <a:srcRect l="17130" r="17130"/>
          <a:stretch>
            <a:fillRect/>
          </a:stretch>
        </p:blipFill>
        <p:spPr/>
      </p:pic>
    </p:spTree>
    <p:extLst>
      <p:ext uri="{BB962C8B-B14F-4D97-AF65-F5344CB8AC3E}">
        <p14:creationId xmlns:p14="http://schemas.microsoft.com/office/powerpoint/2010/main" val="301600307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133C-A0EE-BA23-02F0-749DC4798CF0}"/>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275144C-BC08-F1C5-1A72-AB49FEC5583B}"/>
              </a:ext>
            </a:extLst>
          </p:cNvPr>
          <p:cNvSpPr>
            <a:spLocks noGrp="1"/>
          </p:cNvSpPr>
          <p:nvPr>
            <p:ph type="sldNum" sz="quarter" idx="14"/>
          </p:nvPr>
        </p:nvSpPr>
        <p:spPr/>
        <p:txBody>
          <a:bodyPr/>
          <a:lstStyle/>
          <a:p>
            <a:fld id="{058DB212-BFA2-403F-85EF-DFD3FF6D973A}" type="slidenum">
              <a:rPr lang="en-US" smtClean="0"/>
              <a:pPr/>
              <a:t>14</a:t>
            </a:fld>
            <a:endParaRPr lang="en-US" dirty="0"/>
          </a:p>
        </p:txBody>
      </p:sp>
      <p:sp>
        <p:nvSpPr>
          <p:cNvPr id="2" name="Title 1">
            <a:extLst>
              <a:ext uri="{FF2B5EF4-FFF2-40B4-BE49-F238E27FC236}">
                <a16:creationId xmlns:a16="http://schemas.microsoft.com/office/drawing/2014/main" id="{015869E3-ABB1-798C-8B94-10B7911ECCC4}"/>
              </a:ext>
            </a:extLst>
          </p:cNvPr>
          <p:cNvSpPr>
            <a:spLocks noGrp="1"/>
          </p:cNvSpPr>
          <p:nvPr>
            <p:ph type="ctrTitle"/>
          </p:nvPr>
        </p:nvSpPr>
        <p:spPr>
          <a:xfrm>
            <a:off x="164795" y="157655"/>
            <a:ext cx="6320088" cy="588580"/>
          </a:xfrm>
        </p:spPr>
        <p:txBody>
          <a:bodyPr/>
          <a:lstStyle/>
          <a:p>
            <a:r>
              <a:rPr lang="en-US" sz="3600" dirty="0"/>
              <a:t>Data Visualization Example :</a:t>
            </a:r>
          </a:p>
        </p:txBody>
      </p:sp>
      <p:sp>
        <p:nvSpPr>
          <p:cNvPr id="12" name="Rectangle 11">
            <a:extLst>
              <a:ext uri="{FF2B5EF4-FFF2-40B4-BE49-F238E27FC236}">
                <a16:creationId xmlns:a16="http://schemas.microsoft.com/office/drawing/2014/main" id="{9C279B3E-E2EF-C1A7-74C6-C51EABE168F9}"/>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529E554-F494-374B-69CA-7CA8D9D61C10}"/>
              </a:ext>
            </a:extLst>
          </p:cNvPr>
          <p:cNvPicPr>
            <a:picLocks noChangeAspect="1"/>
          </p:cNvPicPr>
          <p:nvPr/>
        </p:nvPicPr>
        <p:blipFill>
          <a:blip r:embed="rId2"/>
          <a:srcRect l="22500" t="36782" r="43707" b="10345"/>
          <a:stretch/>
        </p:blipFill>
        <p:spPr>
          <a:xfrm>
            <a:off x="164795" y="998483"/>
            <a:ext cx="4024520" cy="3444033"/>
          </a:xfrm>
          <a:prstGeom prst="rect">
            <a:avLst/>
          </a:prstGeom>
        </p:spPr>
      </p:pic>
      <p:pic>
        <p:nvPicPr>
          <p:cNvPr id="15" name="Picture Placeholder 14">
            <a:extLst>
              <a:ext uri="{FF2B5EF4-FFF2-40B4-BE49-F238E27FC236}">
                <a16:creationId xmlns:a16="http://schemas.microsoft.com/office/drawing/2014/main" id="{617B8ACF-695F-02B6-2E3C-45656C3C26EE}"/>
              </a:ext>
            </a:extLst>
          </p:cNvPr>
          <p:cNvPicPr>
            <a:picLocks noGrp="1" noChangeAspect="1"/>
          </p:cNvPicPr>
          <p:nvPr>
            <p:ph type="pic" sz="quarter" idx="10"/>
          </p:nvPr>
        </p:nvPicPr>
        <p:blipFill>
          <a:blip r:embed="rId3"/>
          <a:srcRect l="17130" r="17130"/>
          <a:stretch>
            <a:fillRect/>
          </a:stretch>
        </p:blipFill>
        <p:spPr/>
      </p:pic>
      <p:pic>
        <p:nvPicPr>
          <p:cNvPr id="10" name="Picture 9">
            <a:extLst>
              <a:ext uri="{FF2B5EF4-FFF2-40B4-BE49-F238E27FC236}">
                <a16:creationId xmlns:a16="http://schemas.microsoft.com/office/drawing/2014/main" id="{DA69F2D6-AE40-E95E-E56C-C6765F745D49}"/>
              </a:ext>
            </a:extLst>
          </p:cNvPr>
          <p:cNvPicPr>
            <a:picLocks noChangeAspect="1"/>
          </p:cNvPicPr>
          <p:nvPr/>
        </p:nvPicPr>
        <p:blipFill>
          <a:blip r:embed="rId4"/>
          <a:srcRect l="21869" t="40013" r="40977" b="15160"/>
          <a:stretch/>
        </p:blipFill>
        <p:spPr>
          <a:xfrm>
            <a:off x="4390904" y="3429000"/>
            <a:ext cx="4529959" cy="3074277"/>
          </a:xfrm>
          <a:prstGeom prst="rect">
            <a:avLst/>
          </a:prstGeom>
        </p:spPr>
      </p:pic>
      <p:sp>
        <p:nvSpPr>
          <p:cNvPr id="16" name="TextBox 15">
            <a:extLst>
              <a:ext uri="{FF2B5EF4-FFF2-40B4-BE49-F238E27FC236}">
                <a16:creationId xmlns:a16="http://schemas.microsoft.com/office/drawing/2014/main" id="{3611D641-47A3-5EAB-139A-D83525057FFC}"/>
              </a:ext>
            </a:extLst>
          </p:cNvPr>
          <p:cNvSpPr txBox="1"/>
          <p:nvPr/>
        </p:nvSpPr>
        <p:spPr>
          <a:xfrm>
            <a:off x="1597573" y="4576520"/>
            <a:ext cx="2312276" cy="369332"/>
          </a:xfrm>
          <a:prstGeom prst="rect">
            <a:avLst/>
          </a:prstGeom>
          <a:noFill/>
        </p:spPr>
        <p:txBody>
          <a:bodyPr wrap="square" rtlCol="0">
            <a:spAutoFit/>
          </a:bodyPr>
          <a:lstStyle/>
          <a:p>
            <a:r>
              <a:rPr lang="en-US" dirty="0">
                <a:solidFill>
                  <a:schemeClr val="bg1"/>
                </a:solidFill>
              </a:rPr>
              <a:t>Bar Plot</a:t>
            </a:r>
            <a:endParaRPr lang="en-IN" dirty="0">
              <a:solidFill>
                <a:schemeClr val="bg1"/>
              </a:solidFill>
            </a:endParaRPr>
          </a:p>
        </p:txBody>
      </p:sp>
      <p:sp>
        <p:nvSpPr>
          <p:cNvPr id="18" name="TextBox 17">
            <a:extLst>
              <a:ext uri="{FF2B5EF4-FFF2-40B4-BE49-F238E27FC236}">
                <a16:creationId xmlns:a16="http://schemas.microsoft.com/office/drawing/2014/main" id="{BF81953E-0BB3-F57C-98EA-D6A502C1AE7B}"/>
              </a:ext>
            </a:extLst>
          </p:cNvPr>
          <p:cNvSpPr txBox="1"/>
          <p:nvPr/>
        </p:nvSpPr>
        <p:spPr>
          <a:xfrm>
            <a:off x="6008070" y="2955299"/>
            <a:ext cx="6164316" cy="369332"/>
          </a:xfrm>
          <a:prstGeom prst="rect">
            <a:avLst/>
          </a:prstGeom>
          <a:noFill/>
        </p:spPr>
        <p:txBody>
          <a:bodyPr wrap="square">
            <a:spAutoFit/>
          </a:bodyPr>
          <a:lstStyle/>
          <a:p>
            <a:r>
              <a:rPr lang="en-US" dirty="0">
                <a:solidFill>
                  <a:schemeClr val="bg1"/>
                </a:solidFill>
              </a:rPr>
              <a:t>Box Plot</a:t>
            </a:r>
            <a:endParaRPr lang="en-IN" dirty="0">
              <a:solidFill>
                <a:schemeClr val="bg1"/>
              </a:solidFill>
            </a:endParaRPr>
          </a:p>
        </p:txBody>
      </p:sp>
    </p:spTree>
    <p:extLst>
      <p:ext uri="{BB962C8B-B14F-4D97-AF65-F5344CB8AC3E}">
        <p14:creationId xmlns:p14="http://schemas.microsoft.com/office/powerpoint/2010/main" val="34462206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542B6-1B04-BCFB-E8B4-D6CB4AE42408}"/>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417C90C3-1480-4E78-FAD8-0FBCF4C61F7A}"/>
              </a:ext>
            </a:extLst>
          </p:cNvPr>
          <p:cNvSpPr>
            <a:spLocks noGrp="1"/>
          </p:cNvSpPr>
          <p:nvPr>
            <p:ph type="sldNum" sz="quarter" idx="14"/>
          </p:nvPr>
        </p:nvSpPr>
        <p:spPr/>
        <p:txBody>
          <a:bodyPr/>
          <a:lstStyle/>
          <a:p>
            <a:fld id="{058DB212-BFA2-403F-85EF-DFD3FF6D973A}" type="slidenum">
              <a:rPr lang="en-US" smtClean="0"/>
              <a:pPr/>
              <a:t>15</a:t>
            </a:fld>
            <a:endParaRPr lang="en-US" dirty="0"/>
          </a:p>
        </p:txBody>
      </p:sp>
      <p:sp>
        <p:nvSpPr>
          <p:cNvPr id="2" name="Title 1">
            <a:extLst>
              <a:ext uri="{FF2B5EF4-FFF2-40B4-BE49-F238E27FC236}">
                <a16:creationId xmlns:a16="http://schemas.microsoft.com/office/drawing/2014/main" id="{BF150E67-65DA-8C4C-D331-10CF73BEF05D}"/>
              </a:ext>
            </a:extLst>
          </p:cNvPr>
          <p:cNvSpPr>
            <a:spLocks noGrp="1"/>
          </p:cNvSpPr>
          <p:nvPr>
            <p:ph type="ctrTitle"/>
          </p:nvPr>
        </p:nvSpPr>
        <p:spPr>
          <a:xfrm>
            <a:off x="164795" y="157655"/>
            <a:ext cx="6320088" cy="588580"/>
          </a:xfrm>
        </p:spPr>
        <p:txBody>
          <a:bodyPr/>
          <a:lstStyle/>
          <a:p>
            <a:r>
              <a:rPr lang="en-US" sz="3600" dirty="0"/>
              <a:t>Data Visualization Example :</a:t>
            </a:r>
          </a:p>
        </p:txBody>
      </p:sp>
      <p:sp>
        <p:nvSpPr>
          <p:cNvPr id="12" name="Rectangle 11">
            <a:extLst>
              <a:ext uri="{FF2B5EF4-FFF2-40B4-BE49-F238E27FC236}">
                <a16:creationId xmlns:a16="http://schemas.microsoft.com/office/drawing/2014/main" id="{E671A21E-2196-A901-E5DE-A14FE271B204}"/>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Placeholder 14">
            <a:extLst>
              <a:ext uri="{FF2B5EF4-FFF2-40B4-BE49-F238E27FC236}">
                <a16:creationId xmlns:a16="http://schemas.microsoft.com/office/drawing/2014/main" id="{1204EFBC-1E69-178F-A09E-E945BFE001B2}"/>
              </a:ext>
            </a:extLst>
          </p:cNvPr>
          <p:cNvPicPr>
            <a:picLocks noGrp="1" noChangeAspect="1"/>
          </p:cNvPicPr>
          <p:nvPr>
            <p:ph type="pic" sz="quarter" idx="10"/>
          </p:nvPr>
        </p:nvPicPr>
        <p:blipFill>
          <a:blip r:embed="rId2"/>
          <a:srcRect l="17130" r="17130"/>
          <a:stretch>
            <a:fillRect/>
          </a:stretch>
        </p:blipFill>
        <p:spPr/>
      </p:pic>
      <p:sp>
        <p:nvSpPr>
          <p:cNvPr id="16" name="TextBox 15">
            <a:extLst>
              <a:ext uri="{FF2B5EF4-FFF2-40B4-BE49-F238E27FC236}">
                <a16:creationId xmlns:a16="http://schemas.microsoft.com/office/drawing/2014/main" id="{9B2AFACF-23D6-4B2B-F4E9-1B56520FBE7B}"/>
              </a:ext>
            </a:extLst>
          </p:cNvPr>
          <p:cNvSpPr txBox="1"/>
          <p:nvPr/>
        </p:nvSpPr>
        <p:spPr>
          <a:xfrm>
            <a:off x="1121195" y="4450396"/>
            <a:ext cx="2312276" cy="369332"/>
          </a:xfrm>
          <a:prstGeom prst="rect">
            <a:avLst/>
          </a:prstGeom>
          <a:noFill/>
        </p:spPr>
        <p:txBody>
          <a:bodyPr wrap="square" rtlCol="0">
            <a:spAutoFit/>
          </a:bodyPr>
          <a:lstStyle/>
          <a:p>
            <a:r>
              <a:rPr lang="en-US" dirty="0">
                <a:solidFill>
                  <a:schemeClr val="bg1"/>
                </a:solidFill>
              </a:rPr>
              <a:t>Pie Chart</a:t>
            </a:r>
            <a:endParaRPr lang="en-IN" dirty="0">
              <a:solidFill>
                <a:schemeClr val="bg1"/>
              </a:solidFill>
            </a:endParaRPr>
          </a:p>
        </p:txBody>
      </p:sp>
      <p:sp>
        <p:nvSpPr>
          <p:cNvPr id="18" name="TextBox 17">
            <a:extLst>
              <a:ext uri="{FF2B5EF4-FFF2-40B4-BE49-F238E27FC236}">
                <a16:creationId xmlns:a16="http://schemas.microsoft.com/office/drawing/2014/main" id="{7129DE70-FD60-4659-D05D-D1A5F1B1530E}"/>
              </a:ext>
            </a:extLst>
          </p:cNvPr>
          <p:cNvSpPr txBox="1"/>
          <p:nvPr/>
        </p:nvSpPr>
        <p:spPr>
          <a:xfrm>
            <a:off x="6207767" y="2969491"/>
            <a:ext cx="6164316" cy="369332"/>
          </a:xfrm>
          <a:prstGeom prst="rect">
            <a:avLst/>
          </a:prstGeom>
          <a:noFill/>
        </p:spPr>
        <p:txBody>
          <a:bodyPr wrap="square">
            <a:spAutoFit/>
          </a:bodyPr>
          <a:lstStyle/>
          <a:p>
            <a:r>
              <a:rPr lang="en-US" dirty="0">
                <a:solidFill>
                  <a:schemeClr val="bg1"/>
                </a:solidFill>
              </a:rPr>
              <a:t>Word Cloud</a:t>
            </a:r>
            <a:endParaRPr lang="en-IN" dirty="0">
              <a:solidFill>
                <a:schemeClr val="bg1"/>
              </a:solidFill>
            </a:endParaRPr>
          </a:p>
        </p:txBody>
      </p:sp>
      <p:pic>
        <p:nvPicPr>
          <p:cNvPr id="4" name="Picture 3">
            <a:extLst>
              <a:ext uri="{FF2B5EF4-FFF2-40B4-BE49-F238E27FC236}">
                <a16:creationId xmlns:a16="http://schemas.microsoft.com/office/drawing/2014/main" id="{5CA6C95F-4ED4-DE7B-500A-5D29DBF8A48E}"/>
              </a:ext>
            </a:extLst>
          </p:cNvPr>
          <p:cNvPicPr>
            <a:picLocks noChangeAspect="1"/>
          </p:cNvPicPr>
          <p:nvPr/>
        </p:nvPicPr>
        <p:blipFill>
          <a:blip r:embed="rId3"/>
          <a:srcRect l="22069" t="45670" r="39138" b="15096"/>
          <a:stretch/>
        </p:blipFill>
        <p:spPr>
          <a:xfrm>
            <a:off x="164795" y="997063"/>
            <a:ext cx="3976281" cy="3290421"/>
          </a:xfrm>
          <a:prstGeom prst="rect">
            <a:avLst/>
          </a:prstGeom>
        </p:spPr>
      </p:pic>
      <p:pic>
        <p:nvPicPr>
          <p:cNvPr id="9" name="Picture 8">
            <a:extLst>
              <a:ext uri="{FF2B5EF4-FFF2-40B4-BE49-F238E27FC236}">
                <a16:creationId xmlns:a16="http://schemas.microsoft.com/office/drawing/2014/main" id="{9EE7FDFD-A898-04F9-186B-7DA3688E8F64}"/>
              </a:ext>
            </a:extLst>
          </p:cNvPr>
          <p:cNvPicPr>
            <a:picLocks noChangeAspect="1"/>
          </p:cNvPicPr>
          <p:nvPr/>
        </p:nvPicPr>
        <p:blipFill>
          <a:blip r:embed="rId4"/>
          <a:srcRect l="22355" t="36169" r="29886" b="16934"/>
          <a:stretch/>
        </p:blipFill>
        <p:spPr>
          <a:xfrm>
            <a:off x="4234996" y="3386958"/>
            <a:ext cx="5822731" cy="3216165"/>
          </a:xfrm>
          <a:prstGeom prst="rect">
            <a:avLst/>
          </a:prstGeom>
        </p:spPr>
      </p:pic>
    </p:spTree>
    <p:extLst>
      <p:ext uri="{BB962C8B-B14F-4D97-AF65-F5344CB8AC3E}">
        <p14:creationId xmlns:p14="http://schemas.microsoft.com/office/powerpoint/2010/main" val="25154912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5C1E0-2B5C-50E8-359B-3D18C8467FB9}"/>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A0D7174-1A3B-992B-8220-288A064F2D5D}"/>
              </a:ext>
            </a:extLst>
          </p:cNvPr>
          <p:cNvSpPr>
            <a:spLocks noGrp="1"/>
          </p:cNvSpPr>
          <p:nvPr>
            <p:ph type="sldNum" sz="quarter" idx="14"/>
          </p:nvPr>
        </p:nvSpPr>
        <p:spPr/>
        <p:txBody>
          <a:bodyPr/>
          <a:lstStyle/>
          <a:p>
            <a:fld id="{058DB212-BFA2-403F-85EF-DFD3FF6D973A}" type="slidenum">
              <a:rPr lang="en-US" smtClean="0"/>
              <a:pPr/>
              <a:t>16</a:t>
            </a:fld>
            <a:endParaRPr lang="en-US" dirty="0"/>
          </a:p>
        </p:txBody>
      </p:sp>
      <p:sp>
        <p:nvSpPr>
          <p:cNvPr id="2" name="Title 1">
            <a:extLst>
              <a:ext uri="{FF2B5EF4-FFF2-40B4-BE49-F238E27FC236}">
                <a16:creationId xmlns:a16="http://schemas.microsoft.com/office/drawing/2014/main" id="{1AA47D31-FE78-5DD8-D32A-BEDD07939372}"/>
              </a:ext>
            </a:extLst>
          </p:cNvPr>
          <p:cNvSpPr>
            <a:spLocks noGrp="1"/>
          </p:cNvSpPr>
          <p:nvPr>
            <p:ph type="ctrTitle"/>
          </p:nvPr>
        </p:nvSpPr>
        <p:spPr>
          <a:xfrm>
            <a:off x="164795" y="157655"/>
            <a:ext cx="6320088" cy="588580"/>
          </a:xfrm>
        </p:spPr>
        <p:txBody>
          <a:bodyPr/>
          <a:lstStyle/>
          <a:p>
            <a:r>
              <a:rPr lang="en-US" sz="3600" dirty="0"/>
              <a:t>Conclusion :</a:t>
            </a:r>
          </a:p>
        </p:txBody>
      </p:sp>
      <p:sp>
        <p:nvSpPr>
          <p:cNvPr id="12" name="Rectangle 11">
            <a:extLst>
              <a:ext uri="{FF2B5EF4-FFF2-40B4-BE49-F238E27FC236}">
                <a16:creationId xmlns:a16="http://schemas.microsoft.com/office/drawing/2014/main" id="{C8A0840E-B5A6-3070-A61D-21128FDFCDE4}"/>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8EDFD65-B667-FE1A-9EDF-FB4F00F98BDE}"/>
              </a:ext>
            </a:extLst>
          </p:cNvPr>
          <p:cNvSpPr txBox="1"/>
          <p:nvPr/>
        </p:nvSpPr>
        <p:spPr>
          <a:xfrm>
            <a:off x="367862" y="1145628"/>
            <a:ext cx="6320088" cy="2554545"/>
          </a:xfrm>
          <a:prstGeom prst="rect">
            <a:avLst/>
          </a:prstGeom>
          <a:noFill/>
        </p:spPr>
        <p:txBody>
          <a:bodyPr wrap="square" rtlCol="0">
            <a:spAutoFit/>
          </a:bodyPr>
          <a:lstStyle/>
          <a:p>
            <a:r>
              <a:rPr lang="en-US" sz="2000" dirty="0">
                <a:solidFill>
                  <a:schemeClr val="bg1"/>
                </a:solidFill>
              </a:rPr>
              <a:t>The Tech Gadget Failures Analysis project provides valuable insights into the common failure patterns of electronic devices. By analyzing factors such as device type, brand, failure type, warranty status, and repair costs, we identified key trends that impact gadget reliability.</a:t>
            </a:r>
            <a:endParaRPr lang="en-IN" sz="2000" dirty="0">
              <a:solidFill>
                <a:schemeClr val="bg1"/>
              </a:solidFill>
            </a:endParaRPr>
          </a:p>
        </p:txBody>
      </p:sp>
      <p:pic>
        <p:nvPicPr>
          <p:cNvPr id="10" name="Picture Placeholder 9">
            <a:extLst>
              <a:ext uri="{FF2B5EF4-FFF2-40B4-BE49-F238E27FC236}">
                <a16:creationId xmlns:a16="http://schemas.microsoft.com/office/drawing/2014/main" id="{2C9818C5-CBB9-3AE0-A001-FD5C7A9398C5}"/>
              </a:ext>
            </a:extLst>
          </p:cNvPr>
          <p:cNvPicPr>
            <a:picLocks noGrp="1" noChangeAspect="1"/>
          </p:cNvPicPr>
          <p:nvPr>
            <p:ph type="pic" sz="quarter" idx="10"/>
          </p:nvPr>
        </p:nvPicPr>
        <p:blipFill>
          <a:blip r:embed="rId2"/>
          <a:srcRect l="17130" r="17130"/>
          <a:stretch>
            <a:fillRect/>
          </a:stretch>
        </p:blipFill>
        <p:spPr/>
      </p:pic>
    </p:spTree>
    <p:extLst>
      <p:ext uri="{BB962C8B-B14F-4D97-AF65-F5344CB8AC3E}">
        <p14:creationId xmlns:p14="http://schemas.microsoft.com/office/powerpoint/2010/main" val="42109497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F9D67-45B5-1C58-2AF6-01742A95DDCA}"/>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D09240D-1CA4-4010-5F6B-62359BAA26F0}"/>
              </a:ext>
            </a:extLst>
          </p:cNvPr>
          <p:cNvSpPr>
            <a:spLocks noGrp="1"/>
          </p:cNvSpPr>
          <p:nvPr>
            <p:ph type="sldNum" sz="quarter" idx="14"/>
          </p:nvPr>
        </p:nvSpPr>
        <p:spPr/>
        <p:txBody>
          <a:bodyPr/>
          <a:lstStyle/>
          <a:p>
            <a:fld id="{058DB212-BFA2-403F-85EF-DFD3FF6D973A}" type="slidenum">
              <a:rPr lang="en-US" smtClean="0"/>
              <a:pPr/>
              <a:t>17</a:t>
            </a:fld>
            <a:endParaRPr lang="en-US" dirty="0"/>
          </a:p>
        </p:txBody>
      </p:sp>
      <p:sp>
        <p:nvSpPr>
          <p:cNvPr id="2" name="Title 1">
            <a:extLst>
              <a:ext uri="{FF2B5EF4-FFF2-40B4-BE49-F238E27FC236}">
                <a16:creationId xmlns:a16="http://schemas.microsoft.com/office/drawing/2014/main" id="{2060DC92-D91D-30B9-3332-736E459CE129}"/>
              </a:ext>
            </a:extLst>
          </p:cNvPr>
          <p:cNvSpPr>
            <a:spLocks noGrp="1"/>
          </p:cNvSpPr>
          <p:nvPr>
            <p:ph type="ctrTitle"/>
          </p:nvPr>
        </p:nvSpPr>
        <p:spPr>
          <a:xfrm>
            <a:off x="248878" y="557048"/>
            <a:ext cx="6320088" cy="588580"/>
          </a:xfrm>
        </p:spPr>
        <p:txBody>
          <a:bodyPr/>
          <a:lstStyle/>
          <a:p>
            <a:r>
              <a:rPr lang="en-US" sz="3600" dirty="0"/>
              <a:t>Key Takeaways from the analysis include :</a:t>
            </a:r>
          </a:p>
        </p:txBody>
      </p:sp>
      <p:sp>
        <p:nvSpPr>
          <p:cNvPr id="12" name="Rectangle 11">
            <a:extLst>
              <a:ext uri="{FF2B5EF4-FFF2-40B4-BE49-F238E27FC236}">
                <a16:creationId xmlns:a16="http://schemas.microsoft.com/office/drawing/2014/main" id="{DEF539A7-8636-0A4C-4DEF-FCBF82D3B030}"/>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DF3E7C9-207F-0FB8-278D-158A80AEEF13}"/>
              </a:ext>
            </a:extLst>
          </p:cNvPr>
          <p:cNvSpPr txBox="1"/>
          <p:nvPr/>
        </p:nvSpPr>
        <p:spPr>
          <a:xfrm>
            <a:off x="536027" y="1555532"/>
            <a:ext cx="6320088" cy="4401205"/>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solidFill>
              </a:rPr>
              <a:t>Certain device types (e.g., Gaming Consoles and Tablets) had higher failure rates.</a:t>
            </a:r>
          </a:p>
          <a:p>
            <a:pPr marL="342900" indent="-342900">
              <a:buFont typeface="Arial" panose="020B0604020202020204" pitchFamily="34" charset="0"/>
              <a:buChar char="•"/>
            </a:pPr>
            <a:r>
              <a:rPr lang="en-US" dirty="0">
                <a:solidFill>
                  <a:schemeClr val="bg1"/>
                </a:solidFill>
              </a:rPr>
              <a:t>Brands varied in repair costs, with some being more expensive to fix.</a:t>
            </a:r>
          </a:p>
          <a:p>
            <a:pPr marL="342900" indent="-342900">
              <a:buFont typeface="Arial" panose="020B0604020202020204" pitchFamily="34" charset="0"/>
              <a:buChar char="•"/>
            </a:pPr>
            <a:r>
              <a:rPr lang="en-US" dirty="0">
                <a:solidFill>
                  <a:schemeClr val="bg1"/>
                </a:solidFill>
              </a:rPr>
              <a:t>Warranty status influenced repair expenses, with out-of-warranty repairs costing significantly more.</a:t>
            </a:r>
          </a:p>
          <a:p>
            <a:pPr marL="342900" indent="-342900">
              <a:buFont typeface="Arial" panose="020B0604020202020204" pitchFamily="34" charset="0"/>
              <a:buChar char="•"/>
            </a:pPr>
            <a:r>
              <a:rPr lang="en-US" dirty="0">
                <a:solidFill>
                  <a:schemeClr val="bg1"/>
                </a:solidFill>
              </a:rPr>
              <a:t>Customer feedback analysis highlighted recurring issues and satisfaction levels.</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1600" dirty="0">
                <a:solidFill>
                  <a:schemeClr val="bg1"/>
                </a:solidFill>
              </a:rPr>
              <a:t>By leveraging data visualization, numerical &amp; categorical analysis, this project demonstrates how data-driven decisions can help manufacturers improve product quality and customer experience.</a:t>
            </a:r>
          </a:p>
        </p:txBody>
      </p:sp>
      <p:pic>
        <p:nvPicPr>
          <p:cNvPr id="7" name="Picture Placeholder 6">
            <a:extLst>
              <a:ext uri="{FF2B5EF4-FFF2-40B4-BE49-F238E27FC236}">
                <a16:creationId xmlns:a16="http://schemas.microsoft.com/office/drawing/2014/main" id="{BA538D46-C48F-AAC7-35EF-7073C39839BC}"/>
              </a:ext>
            </a:extLst>
          </p:cNvPr>
          <p:cNvPicPr>
            <a:picLocks noGrp="1" noChangeAspect="1"/>
          </p:cNvPicPr>
          <p:nvPr>
            <p:ph type="pic" sz="quarter" idx="10"/>
          </p:nvPr>
        </p:nvPicPr>
        <p:blipFill>
          <a:blip r:embed="rId2"/>
          <a:srcRect l="17130" r="17130"/>
          <a:stretch>
            <a:fillRect/>
          </a:stretch>
        </p:blipFill>
        <p:spPr/>
      </p:pic>
    </p:spTree>
    <p:extLst>
      <p:ext uri="{BB962C8B-B14F-4D97-AF65-F5344CB8AC3E}">
        <p14:creationId xmlns:p14="http://schemas.microsoft.com/office/powerpoint/2010/main" val="10576714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C04E36E-CAB2-D1F9-B7C0-D83BC4765EF4}"/>
              </a:ext>
            </a:extLst>
          </p:cNvPr>
          <p:cNvPicPr>
            <a:picLocks noGrp="1" noChangeAspect="1"/>
          </p:cNvPicPr>
          <p:nvPr>
            <p:ph type="pic" sz="quarter" idx="10"/>
          </p:nvPr>
        </p:nvPicPr>
        <p:blipFill>
          <a:blip r:embed="rId2"/>
          <a:srcRect t="7282" b="7282"/>
          <a:stretch/>
        </p:blipFill>
        <p:spPr/>
      </p:pic>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subTitle" idx="1"/>
          </p:nvPr>
        </p:nvSpPr>
        <p:spPr/>
        <p:txBody>
          <a:bodyPr/>
          <a:lstStyle/>
          <a:p>
            <a:r>
              <a:rPr lang="en-US" noProof="1"/>
              <a:t>Mohammed Danish Y</a:t>
            </a:r>
          </a:p>
        </p:txBody>
      </p:sp>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4294967295"/>
          </p:nvPr>
        </p:nvSpPr>
        <p:spPr>
          <a:xfrm>
            <a:off x="8073390" y="3995519"/>
            <a:ext cx="3462338" cy="252413"/>
          </a:xfrm>
        </p:spPr>
        <p:txBody>
          <a:bodyPr/>
          <a:lstStyle/>
          <a:p>
            <a:r>
              <a:rPr lang="en-US" noProof="1">
                <a:solidFill>
                  <a:schemeClr val="bg1"/>
                </a:solidFill>
              </a:rPr>
              <a:t>danishy718@gmail.com</a:t>
            </a:r>
          </a:p>
        </p:txBody>
      </p:sp>
      <p:pic>
        <p:nvPicPr>
          <p:cNvPr id="18" name="Graphic 17" descr="Envelope icon" title="Icon Presenter Email">
            <a:extLst>
              <a:ext uri="{FF2B5EF4-FFF2-40B4-BE49-F238E27FC236}">
                <a16:creationId xmlns:a16="http://schemas.microsoft.com/office/drawing/2014/main" id="{6D49048B-2AA4-42B7-9454-4E76924BCC5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0097" y="5158124"/>
            <a:ext cx="218900" cy="218900"/>
          </a:xfrm>
          <a:prstGeom prst="rect">
            <a:avLst/>
          </a:prstGeom>
        </p:spPr>
      </p:pic>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753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218813" y="256854"/>
            <a:ext cx="4613097" cy="705196"/>
          </a:xfrm>
        </p:spPr>
        <p:txBody>
          <a:bodyPr/>
          <a:lstStyle/>
          <a:p>
            <a:r>
              <a:rPr lang="en-US" dirty="0"/>
              <a:t>Presentation Map : </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542830" y="1154239"/>
            <a:ext cx="6597709" cy="3936456"/>
          </a:xfrm>
        </p:spPr>
        <p:txBody>
          <a:bodyPr/>
          <a:lstStyle/>
          <a:p>
            <a:pPr marL="285750" indent="-285750">
              <a:buFont typeface="Arial" panose="020B0604020202020204" pitchFamily="34" charset="0"/>
              <a:buChar char="•"/>
            </a:pPr>
            <a:r>
              <a:rPr lang="en-US" sz="2000" dirty="0"/>
              <a:t>Introduction to Tech Gadget Failures Dataset</a:t>
            </a:r>
          </a:p>
          <a:p>
            <a:pPr marL="285750" indent="-285750">
              <a:buFont typeface="Arial" panose="020B0604020202020204" pitchFamily="34" charset="0"/>
              <a:buChar char="•"/>
            </a:pPr>
            <a:r>
              <a:rPr lang="en-US" sz="2000" noProof="1"/>
              <a:t>Objectives</a:t>
            </a:r>
          </a:p>
          <a:p>
            <a:pPr marL="285750" indent="-285750">
              <a:buFont typeface="Arial" panose="020B0604020202020204" pitchFamily="34" charset="0"/>
              <a:buChar char="•"/>
            </a:pPr>
            <a:r>
              <a:rPr lang="en-US" sz="2000" noProof="1"/>
              <a:t>Data Overview</a:t>
            </a:r>
          </a:p>
          <a:p>
            <a:pPr marL="285750" indent="-285750">
              <a:buFont typeface="Arial" panose="020B0604020202020204" pitchFamily="34" charset="0"/>
              <a:buChar char="•"/>
            </a:pPr>
            <a:r>
              <a:rPr lang="en-US" sz="2000" noProof="1"/>
              <a:t>Dataset</a:t>
            </a:r>
          </a:p>
          <a:p>
            <a:pPr marL="285750" indent="-285750">
              <a:buFont typeface="Arial" panose="020B0604020202020204" pitchFamily="34" charset="0"/>
              <a:buChar char="•"/>
            </a:pPr>
            <a:r>
              <a:rPr lang="en-US" sz="2000" noProof="1"/>
              <a:t>Using Library For the Data Analysis</a:t>
            </a:r>
          </a:p>
          <a:p>
            <a:pPr marL="285750" indent="-285750">
              <a:buFont typeface="Arial" panose="020B0604020202020204" pitchFamily="34" charset="0"/>
              <a:buChar char="•"/>
            </a:pPr>
            <a:r>
              <a:rPr lang="en-US" sz="2000" noProof="1"/>
              <a:t>Using Functions For the Data Analysis</a:t>
            </a:r>
          </a:p>
          <a:p>
            <a:pPr marL="285750" indent="-285750">
              <a:buFont typeface="Arial" panose="020B0604020202020204" pitchFamily="34" charset="0"/>
              <a:buChar char="•"/>
            </a:pPr>
            <a:r>
              <a:rPr lang="en-US" sz="2000" noProof="1"/>
              <a:t>Data Cleaning Process</a:t>
            </a:r>
          </a:p>
          <a:p>
            <a:pPr marL="285750" indent="-285750">
              <a:buFont typeface="Arial" panose="020B0604020202020204" pitchFamily="34" charset="0"/>
              <a:buChar char="•"/>
            </a:pPr>
            <a:r>
              <a:rPr lang="en-US" sz="2000" noProof="1"/>
              <a:t>Data Visualization Examples</a:t>
            </a:r>
          </a:p>
          <a:p>
            <a:pPr marL="285750" indent="-285750">
              <a:buFont typeface="Arial" panose="020B0604020202020204" pitchFamily="34" charset="0"/>
              <a:buChar char="•"/>
            </a:pPr>
            <a:r>
              <a:rPr lang="en-US" sz="2000" noProof="1"/>
              <a:t>Conclusion</a:t>
            </a:r>
          </a:p>
          <a:p>
            <a:pPr marL="285750" indent="-285750">
              <a:buFont typeface="Arial" panose="020B0604020202020204" pitchFamily="34" charset="0"/>
              <a:buChar char="•"/>
            </a:pPr>
            <a:r>
              <a:rPr lang="en-US" sz="2000" noProof="1"/>
              <a:t>Key-Takeaways</a:t>
            </a: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pic>
        <p:nvPicPr>
          <p:cNvPr id="20" name="Picture Placeholder 19">
            <a:extLst>
              <a:ext uri="{FF2B5EF4-FFF2-40B4-BE49-F238E27FC236}">
                <a16:creationId xmlns:a16="http://schemas.microsoft.com/office/drawing/2014/main" id="{97E6563C-CD62-105C-D21F-5C479BAFDE5B}"/>
              </a:ext>
            </a:extLst>
          </p:cNvPr>
          <p:cNvPicPr>
            <a:picLocks noGrp="1" noChangeAspect="1"/>
          </p:cNvPicPr>
          <p:nvPr>
            <p:ph type="pic" sz="quarter" idx="10"/>
          </p:nvPr>
        </p:nvPicPr>
        <p:blipFill>
          <a:blip r:embed="rId2"/>
          <a:srcRect l="17130" r="17130"/>
          <a:stretch>
            <a:fillRect/>
          </a:stretch>
        </p:blipFill>
        <p:spPr>
          <a:xfrm>
            <a:off x="7804351" y="0"/>
            <a:ext cx="4386061" cy="6678000"/>
          </a:xfrm>
          <a:prstGeom prst="rect">
            <a:avLst/>
          </a:prstGeom>
        </p:spPr>
      </p:pic>
      <p:sp>
        <p:nvSpPr>
          <p:cNvPr id="21" name="Rectangle 20">
            <a:extLst>
              <a:ext uri="{FF2B5EF4-FFF2-40B4-BE49-F238E27FC236}">
                <a16:creationId xmlns:a16="http://schemas.microsoft.com/office/drawing/2014/main" id="{FED1CAB4-332A-29E3-43D9-AA3AFB6E622A}"/>
              </a:ext>
            </a:extLst>
          </p:cNvPr>
          <p:cNvSpPr/>
          <p:nvPr/>
        </p:nvSpPr>
        <p:spPr>
          <a:xfrm>
            <a:off x="10279117" y="6678000"/>
            <a:ext cx="131528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1304327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pPr marL="285750" indent="-285750">
              <a:buFont typeface="Arial" panose="020B0604020202020204" pitchFamily="34" charset="0"/>
              <a:buChar char="•"/>
            </a:pPr>
            <a:r>
              <a:rPr lang="en-US" sz="2800" dirty="0"/>
              <a:t>Introduction to Tech Gadget Failures Dataset</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527259"/>
            <a:ext cx="6993300" cy="4500000"/>
          </a:xfrm>
        </p:spPr>
        <p:txBody>
          <a:bodyPr/>
          <a:lstStyle/>
          <a:p>
            <a:pPr marL="0" indent="0">
              <a:buNone/>
            </a:pPr>
            <a:endParaRPr lang="en-US" sz="1600" dirty="0"/>
          </a:p>
          <a:p>
            <a:r>
              <a:rPr lang="en-US" sz="1600" dirty="0"/>
              <a:t>In today’s fast-paced digital world, </a:t>
            </a:r>
            <a:r>
              <a:rPr lang="en-US" sz="1600" b="1" dirty="0"/>
              <a:t>tech gadgets</a:t>
            </a:r>
            <a:r>
              <a:rPr lang="en-US" sz="1600" dirty="0"/>
              <a:t> such as </a:t>
            </a:r>
            <a:r>
              <a:rPr lang="en-US" sz="1600" b="1" dirty="0"/>
              <a:t>smartphones, laptops, smartwatches, and gaming consoles</a:t>
            </a:r>
            <a:r>
              <a:rPr lang="en-US" sz="1600" dirty="0"/>
              <a:t> are an essential part of our daily lives. However, with increased usage, these devices are prone to failures, ranging from </a:t>
            </a:r>
            <a:r>
              <a:rPr lang="en-US" sz="1600" b="1" dirty="0"/>
              <a:t>battery issues</a:t>
            </a:r>
            <a:r>
              <a:rPr lang="en-US" sz="1600" dirty="0"/>
              <a:t> and </a:t>
            </a:r>
            <a:r>
              <a:rPr lang="en-US" sz="1600" b="1" dirty="0"/>
              <a:t>screen cracks</a:t>
            </a:r>
            <a:r>
              <a:rPr lang="en-US" sz="1600" dirty="0"/>
              <a:t> to </a:t>
            </a:r>
            <a:r>
              <a:rPr lang="en-US" sz="1600" b="1" dirty="0"/>
              <a:t>overheating</a:t>
            </a:r>
            <a:r>
              <a:rPr lang="en-US" sz="1600" dirty="0"/>
              <a:t> and </a:t>
            </a:r>
            <a:r>
              <a:rPr lang="en-US" sz="1600" b="1" dirty="0"/>
              <a:t>hardware malfunctions</a:t>
            </a:r>
            <a:r>
              <a:rPr lang="en-US" sz="1600" dirty="0"/>
              <a:t>.</a:t>
            </a:r>
          </a:p>
          <a:p>
            <a:r>
              <a:rPr lang="en-US" sz="1600" dirty="0"/>
              <a:t> This analysis is based on a </a:t>
            </a:r>
            <a:r>
              <a:rPr lang="en-US" sz="1600" b="1" dirty="0"/>
              <a:t>comprehensive dataset</a:t>
            </a:r>
            <a:r>
              <a:rPr lang="en-US" sz="1600" dirty="0"/>
              <a:t> of tech gadget failures, capturing key aspects such as:</a:t>
            </a:r>
            <a:br>
              <a:rPr lang="en-US" sz="1600" dirty="0"/>
            </a:br>
            <a:r>
              <a:rPr lang="en-US" sz="1600" dirty="0"/>
              <a:t>✔ </a:t>
            </a:r>
            <a:r>
              <a:rPr lang="en-US" sz="1600" b="1" dirty="0"/>
              <a:t>Device Type &amp; Brand</a:t>
            </a:r>
            <a:r>
              <a:rPr lang="en-US" sz="1600" dirty="0"/>
              <a:t> – Identifying which gadgets and brands face the most failures.</a:t>
            </a:r>
            <a:br>
              <a:rPr lang="en-US" sz="1600" dirty="0"/>
            </a:br>
            <a:r>
              <a:rPr lang="en-US" sz="1600" dirty="0"/>
              <a:t>✔ </a:t>
            </a:r>
            <a:r>
              <a:rPr lang="en-US" sz="1600" b="1" dirty="0"/>
              <a:t>Usage Duration</a:t>
            </a:r>
            <a:r>
              <a:rPr lang="en-US" sz="1600" dirty="0"/>
              <a:t> – Understanding how long a device typically lasts before failing.</a:t>
            </a:r>
            <a:br>
              <a:rPr lang="en-US" sz="1600" dirty="0"/>
            </a:br>
            <a:r>
              <a:rPr lang="en-US" sz="1600" dirty="0"/>
              <a:t>✔ </a:t>
            </a:r>
            <a:r>
              <a:rPr lang="en-US" sz="1600" b="1" dirty="0"/>
              <a:t>Failure Types</a:t>
            </a:r>
            <a:r>
              <a:rPr lang="en-US" sz="1600" dirty="0"/>
              <a:t> – Categorizing the most common issues faced by users.</a:t>
            </a:r>
            <a:br>
              <a:rPr lang="en-US" sz="1600" dirty="0"/>
            </a:br>
            <a:r>
              <a:rPr lang="en-US" sz="1600" dirty="0"/>
              <a:t>✔ </a:t>
            </a:r>
            <a:r>
              <a:rPr lang="en-US" sz="1600" b="1" dirty="0"/>
              <a:t>Warranty Impact</a:t>
            </a:r>
            <a:r>
              <a:rPr lang="en-US" sz="1600" dirty="0"/>
              <a:t> – Analyzing whether devices under warranty fail less often.</a:t>
            </a:r>
            <a:br>
              <a:rPr lang="en-US" sz="1600" dirty="0"/>
            </a:br>
            <a:r>
              <a:rPr lang="en-US" sz="1600" dirty="0"/>
              <a:t>✔ </a:t>
            </a:r>
            <a:r>
              <a:rPr lang="en-US" sz="1600" b="1" dirty="0"/>
              <a:t>Repair Costs &amp; Customer Satisfaction</a:t>
            </a:r>
            <a:r>
              <a:rPr lang="en-US" sz="1600" dirty="0"/>
              <a:t> – Examining the relationship between repair expenses and customer ratings.</a:t>
            </a:r>
          </a:p>
          <a:p>
            <a:r>
              <a:rPr lang="en-US" sz="1600" dirty="0"/>
              <a:t>By leveraging </a:t>
            </a:r>
            <a:r>
              <a:rPr lang="en-US" sz="1600" b="1" dirty="0"/>
              <a:t>data-driven insights</a:t>
            </a:r>
            <a:r>
              <a:rPr lang="en-US" sz="1600" dirty="0"/>
              <a:t>, this study aims to uncover trends in gadget failures, helping manufacturers, repair services, and consumers make informed decisions.</a:t>
            </a:r>
          </a:p>
          <a:p>
            <a:endParaRPr lang="en-US" sz="1600" dirty="0"/>
          </a:p>
          <a:p>
            <a:endParaRPr lang="en-US" sz="1600" dirty="0"/>
          </a:p>
          <a:p>
            <a:endParaRPr lang="en-US" sz="1600" dirty="0"/>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2" name="Picture Placeholder 11">
            <a:extLst>
              <a:ext uri="{FF2B5EF4-FFF2-40B4-BE49-F238E27FC236}">
                <a16:creationId xmlns:a16="http://schemas.microsoft.com/office/drawing/2014/main" id="{FCF492C0-AF01-69DA-F435-4F6F656C6598}"/>
              </a:ext>
            </a:extLst>
          </p:cNvPr>
          <p:cNvPicPr>
            <a:picLocks noGrp="1" noChangeAspect="1"/>
          </p:cNvPicPr>
          <p:nvPr>
            <p:ph type="pic" sz="quarter" idx="13"/>
          </p:nvPr>
        </p:nvPicPr>
        <p:blipFill>
          <a:blip r:embed="rId2"/>
          <a:srcRect l="17158" r="17158"/>
          <a:stretch>
            <a:fillRect/>
          </a:stretch>
        </p:blipFill>
        <p:spPr>
          <a:xfrm>
            <a:off x="7804150" y="0"/>
            <a:ext cx="4387850" cy="6678000"/>
          </a:xfrm>
          <a:prstGeom prst="rect">
            <a:avLst/>
          </a:prstGeom>
        </p:spPr>
      </p:pic>
      <p:sp>
        <p:nvSpPr>
          <p:cNvPr id="15" name="Title 1">
            <a:extLst>
              <a:ext uri="{FF2B5EF4-FFF2-40B4-BE49-F238E27FC236}">
                <a16:creationId xmlns:a16="http://schemas.microsoft.com/office/drawing/2014/main" id="{E77C95DC-2731-88F9-E535-1883B919A209}"/>
              </a:ext>
            </a:extLst>
          </p:cNvPr>
          <p:cNvSpPr txBox="1">
            <a:spLocks/>
          </p:cNvSpPr>
          <p:nvPr/>
        </p:nvSpPr>
        <p:spPr>
          <a:xfrm>
            <a:off x="360000" y="5297893"/>
            <a:ext cx="6993300" cy="80495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pPr marL="285750" indent="-285750">
              <a:buFont typeface="Arial" panose="020B0604020202020204" pitchFamily="34" charset="0"/>
              <a:buChar char="•"/>
            </a:pPr>
            <a:r>
              <a:rPr lang="en-US" sz="2800" dirty="0"/>
              <a:t>Data source : </a:t>
            </a:r>
          </a:p>
          <a:p>
            <a:pPr marL="285750" indent="-285750">
              <a:buFont typeface="Arial" panose="020B0604020202020204" pitchFamily="34" charset="0"/>
              <a:buChar char="•"/>
            </a:pPr>
            <a:r>
              <a:rPr lang="en-US" sz="1800" dirty="0"/>
              <a:t>https://www.kaggle.com/datasets/danishy/tech-gadget-failures-dataset</a:t>
            </a:r>
          </a:p>
        </p:txBody>
      </p:sp>
      <p:sp>
        <p:nvSpPr>
          <p:cNvPr id="16" name="Rectangle 15">
            <a:extLst>
              <a:ext uri="{FF2B5EF4-FFF2-40B4-BE49-F238E27FC236}">
                <a16:creationId xmlns:a16="http://schemas.microsoft.com/office/drawing/2014/main" id="{365DFBC7-1A86-16A7-163F-DADE0A905260}"/>
              </a:ext>
            </a:extLst>
          </p:cNvPr>
          <p:cNvSpPr/>
          <p:nvPr/>
        </p:nvSpPr>
        <p:spPr>
          <a:xfrm>
            <a:off x="10325528" y="6678000"/>
            <a:ext cx="1268872"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19712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5BDC019-0382-9376-CA96-D42502D7368B}"/>
              </a:ext>
            </a:extLst>
          </p:cNvPr>
          <p:cNvPicPr>
            <a:picLocks noGrp="1" noChangeAspect="1"/>
          </p:cNvPicPr>
          <p:nvPr>
            <p:ph type="pic" sz="quarter" idx="10"/>
          </p:nvPr>
        </p:nvPicPr>
        <p:blipFill>
          <a:blip r:embed="rId2"/>
          <a:srcRect t="7282" b="7282"/>
          <a:stretch/>
        </p:blipFill>
        <p:spPr/>
      </p:pic>
      <p:sp>
        <p:nvSpPr>
          <p:cNvPr id="2" name="Title 1">
            <a:extLst>
              <a:ext uri="{FF2B5EF4-FFF2-40B4-BE49-F238E27FC236}">
                <a16:creationId xmlns:a16="http://schemas.microsoft.com/office/drawing/2014/main" id="{A6BA76B3-D03C-4451-8EB4-18D3076077B3}"/>
              </a:ext>
            </a:extLst>
          </p:cNvPr>
          <p:cNvSpPr>
            <a:spLocks noGrp="1"/>
          </p:cNvSpPr>
          <p:nvPr>
            <p:ph type="ctrTitle"/>
          </p:nvPr>
        </p:nvSpPr>
        <p:spPr>
          <a:xfrm>
            <a:off x="8008882" y="1133511"/>
            <a:ext cx="3759807" cy="722312"/>
          </a:xfrm>
        </p:spPr>
        <p:txBody>
          <a:bodyPr/>
          <a:lstStyle/>
          <a:p>
            <a:r>
              <a:rPr lang="en-US" dirty="0"/>
              <a:t>Objectives :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type="subTitle" idx="1"/>
          </p:nvPr>
        </p:nvSpPr>
        <p:spPr>
          <a:xfrm>
            <a:off x="8011746" y="2050640"/>
            <a:ext cx="3756943" cy="1863814"/>
          </a:xfrm>
        </p:spPr>
        <p:txBody>
          <a:bodyPr/>
          <a:lstStyle/>
          <a:p>
            <a:pPr marL="285750" indent="-285750">
              <a:buFont typeface="Arial" panose="020B0604020202020204" pitchFamily="34" charset="0"/>
              <a:buChar char="•"/>
            </a:pPr>
            <a:r>
              <a:rPr lang="en-US" sz="2000" dirty="0"/>
              <a:t>Basic Understanding</a:t>
            </a:r>
          </a:p>
          <a:p>
            <a:pPr marL="285750" indent="-285750">
              <a:buFont typeface="Arial" panose="020B0604020202020204" pitchFamily="34" charset="0"/>
              <a:buChar char="•"/>
            </a:pPr>
            <a:r>
              <a:rPr lang="en-US" sz="2000" dirty="0"/>
              <a:t>Numerical Analysis</a:t>
            </a:r>
          </a:p>
          <a:p>
            <a:pPr marL="285750" indent="-285750">
              <a:buFont typeface="Arial" panose="020B0604020202020204" pitchFamily="34" charset="0"/>
              <a:buChar char="•"/>
            </a:pPr>
            <a:r>
              <a:rPr lang="en-US" sz="2000" dirty="0"/>
              <a:t>Categorical Analysis</a:t>
            </a:r>
          </a:p>
          <a:p>
            <a:pPr marL="285750" indent="-285750">
              <a:buFont typeface="Arial" panose="020B0604020202020204" pitchFamily="34" charset="0"/>
              <a:buChar char="•"/>
            </a:pPr>
            <a:r>
              <a:rPr lang="en-US" sz="2000" dirty="0"/>
              <a:t>Customer Satisfaction &amp; Insights</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4294967295"/>
          </p:nvPr>
        </p:nvSpPr>
        <p:spPr>
          <a:xfrm>
            <a:off x="11595100" y="6678613"/>
            <a:ext cx="596900" cy="142875"/>
          </a:xfrm>
        </p:spPr>
        <p:txBody>
          <a:bodyPr/>
          <a:lstStyle/>
          <a:p>
            <a:fld id="{058DB212-BFA2-403F-85EF-DFD3FF6D973A}" type="slidenum">
              <a:rPr lang="en-US" smtClean="0"/>
              <a:t>4</a:t>
            </a:fld>
            <a:endParaRPr lang="en-US" dirty="0"/>
          </a:p>
        </p:txBody>
      </p:sp>
      <p:sp>
        <p:nvSpPr>
          <p:cNvPr id="11" name="Rectangle 10">
            <a:extLst>
              <a:ext uri="{FF2B5EF4-FFF2-40B4-BE49-F238E27FC236}">
                <a16:creationId xmlns:a16="http://schemas.microsoft.com/office/drawing/2014/main" id="{14565BA1-0F86-0A84-FFDE-9700134F5998}"/>
              </a:ext>
            </a:extLst>
          </p:cNvPr>
          <p:cNvSpPr/>
          <p:nvPr/>
        </p:nvSpPr>
        <p:spPr>
          <a:xfrm>
            <a:off x="10391775" y="6678000"/>
            <a:ext cx="1201197" cy="123825"/>
          </a:xfrm>
          <a:prstGeom prst="rect">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8257486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A210BC8B-71F5-996D-C67A-056C7582287F}"/>
              </a:ext>
            </a:extLst>
          </p:cNvPr>
          <p:cNvPicPr>
            <a:picLocks noGrp="1" noChangeAspect="1"/>
          </p:cNvPicPr>
          <p:nvPr>
            <p:ph type="pic" sz="quarter" idx="10"/>
          </p:nvPr>
        </p:nvPicPr>
        <p:blipFill>
          <a:blip r:embed="rId2"/>
          <a:srcRect l="17130" r="17130"/>
          <a:stretch/>
        </p:blipFill>
        <p:spPr/>
      </p:pic>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4"/>
          </p:nvPr>
        </p:nvSpPr>
        <p:spPr/>
        <p:txBody>
          <a:bodyPr/>
          <a:lstStyle/>
          <a:p>
            <a:fld id="{058DB212-BFA2-403F-85EF-DFD3FF6D973A}" type="slidenum">
              <a:rPr lang="en-US" smtClean="0"/>
              <a:pPr/>
              <a:t>5</a:t>
            </a:fld>
            <a:endParaRPr lang="en-US" dirty="0"/>
          </a:p>
        </p:txBody>
      </p:sp>
      <p:sp>
        <p:nvSpPr>
          <p:cNvPr id="2" name="Title 1">
            <a:extLst>
              <a:ext uri="{FF2B5EF4-FFF2-40B4-BE49-F238E27FC236}">
                <a16:creationId xmlns:a16="http://schemas.microsoft.com/office/drawing/2014/main" id="{1508D002-7B9D-4732-8379-4110403BA73E}"/>
              </a:ext>
            </a:extLst>
          </p:cNvPr>
          <p:cNvSpPr>
            <a:spLocks noGrp="1"/>
          </p:cNvSpPr>
          <p:nvPr>
            <p:ph type="ctrTitle"/>
          </p:nvPr>
        </p:nvSpPr>
        <p:spPr>
          <a:xfrm>
            <a:off x="166223" y="-925440"/>
            <a:ext cx="3759807" cy="1547813"/>
          </a:xfrm>
        </p:spPr>
        <p:txBody>
          <a:bodyPr/>
          <a:lstStyle/>
          <a:p>
            <a:r>
              <a:rPr lang="en-US" sz="3600" dirty="0"/>
              <a:t>Basic Understanding :</a:t>
            </a:r>
          </a:p>
        </p:txBody>
      </p:sp>
      <p:sp>
        <p:nvSpPr>
          <p:cNvPr id="7" name="Text Placeholder 6">
            <a:extLst>
              <a:ext uri="{FF2B5EF4-FFF2-40B4-BE49-F238E27FC236}">
                <a16:creationId xmlns:a16="http://schemas.microsoft.com/office/drawing/2014/main" id="{C0B8B96D-B444-41DE-B8C1-07A2D085542F}"/>
              </a:ext>
            </a:extLst>
          </p:cNvPr>
          <p:cNvSpPr>
            <a:spLocks noGrp="1"/>
          </p:cNvSpPr>
          <p:nvPr>
            <p:ph type="subTitle" idx="1"/>
          </p:nvPr>
        </p:nvSpPr>
        <p:spPr>
          <a:xfrm>
            <a:off x="166223" y="860452"/>
            <a:ext cx="7426379" cy="5550621"/>
          </a:xfrm>
        </p:spPr>
        <p:txBody>
          <a:bodyPr/>
          <a:lstStyle/>
          <a:p>
            <a:r>
              <a:rPr lang="en-US" sz="2200" dirty="0"/>
              <a:t>1.How many missing values are present in each column?</a:t>
            </a:r>
          </a:p>
          <a:p>
            <a:endParaRPr lang="en-US" sz="2200" dirty="0"/>
          </a:p>
          <a:p>
            <a:r>
              <a:rPr lang="en-US" sz="2200" dirty="0"/>
              <a:t>2.What are the top 5 most frequently reported Failure_Type values?</a:t>
            </a:r>
          </a:p>
          <a:p>
            <a:endParaRPr lang="en-US" sz="2200" dirty="0"/>
          </a:p>
          <a:p>
            <a:r>
              <a:rPr lang="en-US" sz="2200" dirty="0"/>
              <a:t>3.What is the distribution of Device_Type in the dataset?</a:t>
            </a:r>
          </a:p>
          <a:p>
            <a:endParaRPr lang="en-US" sz="2200" dirty="0"/>
          </a:p>
          <a:p>
            <a:r>
              <a:rPr lang="en-US" sz="2200" dirty="0"/>
              <a:t>4.Which Brand has the highest number of reported failures?</a:t>
            </a:r>
          </a:p>
          <a:p>
            <a:endParaRPr lang="en-US" sz="2200" dirty="0"/>
          </a:p>
          <a:p>
            <a:r>
              <a:rPr lang="en-US" sz="2200" dirty="0"/>
              <a:t>5.What percentage of failures occurred while the device was under warranty (Warranty_Status = Yes)?</a:t>
            </a:r>
          </a:p>
        </p:txBody>
      </p:sp>
      <p:sp>
        <p:nvSpPr>
          <p:cNvPr id="12" name="Rectangle 11">
            <a:extLst>
              <a:ext uri="{FF2B5EF4-FFF2-40B4-BE49-F238E27FC236}">
                <a16:creationId xmlns:a16="http://schemas.microsoft.com/office/drawing/2014/main" id="{673C5E2C-0337-9E27-AA61-C9D1D9BF8B04}"/>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80380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237C2-90D9-ABA4-EC9C-7CFEF24E225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32B5AC1-2AD5-5CCA-1085-B56E3C9FE9ED}"/>
              </a:ext>
            </a:extLst>
          </p:cNvPr>
          <p:cNvSpPr>
            <a:spLocks noGrp="1"/>
          </p:cNvSpPr>
          <p:nvPr>
            <p:ph type="sldNum" sz="quarter" idx="14"/>
          </p:nvPr>
        </p:nvSpPr>
        <p:spPr/>
        <p:txBody>
          <a:bodyPr/>
          <a:lstStyle/>
          <a:p>
            <a:fld id="{058DB212-BFA2-403F-85EF-DFD3FF6D973A}" type="slidenum">
              <a:rPr lang="en-US" smtClean="0"/>
              <a:pPr/>
              <a:t>6</a:t>
            </a:fld>
            <a:endParaRPr lang="en-US" dirty="0"/>
          </a:p>
        </p:txBody>
      </p:sp>
      <p:sp>
        <p:nvSpPr>
          <p:cNvPr id="2" name="Title 1">
            <a:extLst>
              <a:ext uri="{FF2B5EF4-FFF2-40B4-BE49-F238E27FC236}">
                <a16:creationId xmlns:a16="http://schemas.microsoft.com/office/drawing/2014/main" id="{89EAE809-89A6-8816-37F1-267A7B986D67}"/>
              </a:ext>
            </a:extLst>
          </p:cNvPr>
          <p:cNvSpPr>
            <a:spLocks noGrp="1"/>
          </p:cNvSpPr>
          <p:nvPr>
            <p:ph type="ctrTitle"/>
          </p:nvPr>
        </p:nvSpPr>
        <p:spPr>
          <a:xfrm>
            <a:off x="166223" y="-925440"/>
            <a:ext cx="3759807" cy="1547813"/>
          </a:xfrm>
        </p:spPr>
        <p:txBody>
          <a:bodyPr/>
          <a:lstStyle/>
          <a:p>
            <a:r>
              <a:rPr lang="en-US" sz="3600" dirty="0"/>
              <a:t>Numerical Analysis :</a:t>
            </a:r>
          </a:p>
        </p:txBody>
      </p:sp>
      <p:sp>
        <p:nvSpPr>
          <p:cNvPr id="7" name="Text Placeholder 6">
            <a:extLst>
              <a:ext uri="{FF2B5EF4-FFF2-40B4-BE49-F238E27FC236}">
                <a16:creationId xmlns:a16="http://schemas.microsoft.com/office/drawing/2014/main" id="{794F2804-BF83-144E-CE46-CCDC8C4CE955}"/>
              </a:ext>
            </a:extLst>
          </p:cNvPr>
          <p:cNvSpPr>
            <a:spLocks noGrp="1"/>
          </p:cNvSpPr>
          <p:nvPr>
            <p:ph type="subTitle" idx="1"/>
          </p:nvPr>
        </p:nvSpPr>
        <p:spPr>
          <a:xfrm>
            <a:off x="166223" y="860452"/>
            <a:ext cx="7426379" cy="5550621"/>
          </a:xfrm>
        </p:spPr>
        <p:txBody>
          <a:bodyPr/>
          <a:lstStyle/>
          <a:p>
            <a:r>
              <a:rPr lang="en-US" sz="2200" dirty="0"/>
              <a:t>1.What is the average </a:t>
            </a:r>
            <a:r>
              <a:rPr lang="en-US" sz="2200" dirty="0" err="1"/>
              <a:t>Usage_Duration</a:t>
            </a:r>
            <a:r>
              <a:rPr lang="en-US" sz="2200" dirty="0"/>
              <a:t> before a device fails?</a:t>
            </a:r>
          </a:p>
          <a:p>
            <a:endParaRPr lang="en-US" sz="2200" dirty="0"/>
          </a:p>
          <a:p>
            <a:r>
              <a:rPr lang="en-US" sz="2200" dirty="0"/>
              <a:t>2.What is the distribution of Repair_Cost across different Device_Type values?</a:t>
            </a:r>
          </a:p>
          <a:p>
            <a:endParaRPr lang="en-US" sz="2200" dirty="0"/>
          </a:p>
          <a:p>
            <a:r>
              <a:rPr lang="en-US" sz="2200" dirty="0"/>
              <a:t>3.Which Brand has the highest average Repair_Cost?</a:t>
            </a:r>
          </a:p>
          <a:p>
            <a:endParaRPr lang="en-US" sz="2200" dirty="0"/>
          </a:p>
          <a:p>
            <a:r>
              <a:rPr lang="en-US" sz="2200" dirty="0"/>
              <a:t>4.What is the relationship between </a:t>
            </a:r>
            <a:r>
              <a:rPr lang="en-US" sz="2200" dirty="0" err="1"/>
              <a:t>Usage_Duration</a:t>
            </a:r>
            <a:r>
              <a:rPr lang="en-US" sz="2200" dirty="0"/>
              <a:t> and Repair_Cost?</a:t>
            </a:r>
          </a:p>
          <a:p>
            <a:endParaRPr lang="en-US" sz="2200" dirty="0"/>
          </a:p>
          <a:p>
            <a:r>
              <a:rPr lang="en-US" sz="2200" dirty="0"/>
              <a:t>5.Are there any outliers in the Repair_Cost column?</a:t>
            </a:r>
          </a:p>
        </p:txBody>
      </p:sp>
      <p:sp>
        <p:nvSpPr>
          <p:cNvPr id="12" name="Rectangle 11">
            <a:extLst>
              <a:ext uri="{FF2B5EF4-FFF2-40B4-BE49-F238E27FC236}">
                <a16:creationId xmlns:a16="http://schemas.microsoft.com/office/drawing/2014/main" id="{F1DD2BEF-D135-87E5-B53A-F0DE382355E0}"/>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Placeholder 8">
            <a:extLst>
              <a:ext uri="{FF2B5EF4-FFF2-40B4-BE49-F238E27FC236}">
                <a16:creationId xmlns:a16="http://schemas.microsoft.com/office/drawing/2014/main" id="{1A8276E8-BB90-BD7C-07BE-938F9C245D6B}"/>
              </a:ext>
            </a:extLst>
          </p:cNvPr>
          <p:cNvPicPr>
            <a:picLocks noGrp="1" noChangeAspect="1"/>
          </p:cNvPicPr>
          <p:nvPr>
            <p:ph type="pic" sz="quarter" idx="10"/>
          </p:nvPr>
        </p:nvPicPr>
        <p:blipFill>
          <a:blip r:embed="rId2"/>
          <a:srcRect l="17130" r="17130"/>
          <a:stretch>
            <a:fillRect/>
          </a:stretch>
        </p:blipFill>
        <p:spPr/>
      </p:pic>
    </p:spTree>
    <p:extLst>
      <p:ext uri="{BB962C8B-B14F-4D97-AF65-F5344CB8AC3E}">
        <p14:creationId xmlns:p14="http://schemas.microsoft.com/office/powerpoint/2010/main" val="38542387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80D33-DC9F-5A6C-E153-E3EADF232C42}"/>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8C9694D-0EA4-20D5-B3E0-FE322255D005}"/>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 name="Title 1">
            <a:extLst>
              <a:ext uri="{FF2B5EF4-FFF2-40B4-BE49-F238E27FC236}">
                <a16:creationId xmlns:a16="http://schemas.microsoft.com/office/drawing/2014/main" id="{AA82B7F0-27F2-A419-674C-1C18FB24886F}"/>
              </a:ext>
            </a:extLst>
          </p:cNvPr>
          <p:cNvSpPr>
            <a:spLocks noGrp="1"/>
          </p:cNvSpPr>
          <p:nvPr>
            <p:ph type="ctrTitle"/>
          </p:nvPr>
        </p:nvSpPr>
        <p:spPr>
          <a:xfrm>
            <a:off x="166223" y="-925440"/>
            <a:ext cx="3759807" cy="1547813"/>
          </a:xfrm>
        </p:spPr>
        <p:txBody>
          <a:bodyPr/>
          <a:lstStyle/>
          <a:p>
            <a:r>
              <a:rPr lang="en-US" sz="3600" dirty="0"/>
              <a:t>Categorical Analysis :</a:t>
            </a:r>
          </a:p>
        </p:txBody>
      </p:sp>
      <p:sp>
        <p:nvSpPr>
          <p:cNvPr id="7" name="Text Placeholder 6">
            <a:extLst>
              <a:ext uri="{FF2B5EF4-FFF2-40B4-BE49-F238E27FC236}">
                <a16:creationId xmlns:a16="http://schemas.microsoft.com/office/drawing/2014/main" id="{0B553D2A-56F1-1779-7860-B34078A17EC5}"/>
              </a:ext>
            </a:extLst>
          </p:cNvPr>
          <p:cNvSpPr>
            <a:spLocks noGrp="1"/>
          </p:cNvSpPr>
          <p:nvPr>
            <p:ph type="subTitle" idx="1"/>
          </p:nvPr>
        </p:nvSpPr>
        <p:spPr>
          <a:xfrm>
            <a:off x="166223" y="860452"/>
            <a:ext cx="7426379" cy="5550621"/>
          </a:xfrm>
        </p:spPr>
        <p:txBody>
          <a:bodyPr/>
          <a:lstStyle/>
          <a:p>
            <a:r>
              <a:rPr lang="en-US" sz="2200" dirty="0"/>
              <a:t>1.Which Device_Type has the highest failure rate?</a:t>
            </a:r>
          </a:p>
          <a:p>
            <a:endParaRPr lang="en-US" sz="2200" dirty="0"/>
          </a:p>
          <a:p>
            <a:r>
              <a:rPr lang="en-US" sz="2200" dirty="0"/>
              <a:t>2.What are the most common failure types for each Device_Type?</a:t>
            </a:r>
          </a:p>
          <a:p>
            <a:endParaRPr lang="en-US" sz="2200" dirty="0"/>
          </a:p>
          <a:p>
            <a:r>
              <a:rPr lang="en-US" sz="2200" dirty="0"/>
              <a:t>3.What is the most frequent Failure_Type for devices under warranty?</a:t>
            </a:r>
          </a:p>
          <a:p>
            <a:endParaRPr lang="en-US" sz="2200" dirty="0"/>
          </a:p>
          <a:p>
            <a:r>
              <a:rPr lang="en-US" sz="2200" dirty="0"/>
              <a:t>4.Does Warranty_Status affect the likelihood of a high Repair_Cost?</a:t>
            </a:r>
          </a:p>
          <a:p>
            <a:endParaRPr lang="en-US" sz="2200" dirty="0"/>
          </a:p>
          <a:p>
            <a:r>
              <a:rPr lang="en-US" sz="2200" dirty="0"/>
              <a:t>5.Which failure type is most common among the top 3 most expensive repairs?</a:t>
            </a:r>
          </a:p>
        </p:txBody>
      </p:sp>
      <p:sp>
        <p:nvSpPr>
          <p:cNvPr id="12" name="Rectangle 11">
            <a:extLst>
              <a:ext uri="{FF2B5EF4-FFF2-40B4-BE49-F238E27FC236}">
                <a16:creationId xmlns:a16="http://schemas.microsoft.com/office/drawing/2014/main" id="{EA3DB788-4DD7-E3BD-A7C8-7D243C817B01}"/>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Placeholder 5">
            <a:extLst>
              <a:ext uri="{FF2B5EF4-FFF2-40B4-BE49-F238E27FC236}">
                <a16:creationId xmlns:a16="http://schemas.microsoft.com/office/drawing/2014/main" id="{C360F2B0-AEF7-50A4-3BE0-5E7BC6C0707C}"/>
              </a:ext>
            </a:extLst>
          </p:cNvPr>
          <p:cNvPicPr>
            <a:picLocks noGrp="1" noChangeAspect="1"/>
          </p:cNvPicPr>
          <p:nvPr>
            <p:ph type="pic" sz="quarter" idx="10"/>
          </p:nvPr>
        </p:nvPicPr>
        <p:blipFill>
          <a:blip r:embed="rId2"/>
          <a:srcRect l="17130" r="17130"/>
          <a:stretch>
            <a:fillRect/>
          </a:stretch>
        </p:blipFill>
        <p:spPr>
          <a:xfrm>
            <a:off x="7809186" y="1"/>
            <a:ext cx="4382814" cy="6681485"/>
          </a:xfrm>
        </p:spPr>
      </p:pic>
    </p:spTree>
    <p:extLst>
      <p:ext uri="{BB962C8B-B14F-4D97-AF65-F5344CB8AC3E}">
        <p14:creationId xmlns:p14="http://schemas.microsoft.com/office/powerpoint/2010/main" val="42623246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D8E8F-F7EA-5E00-940E-83FCF3CA1EF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DB64EBE-8FC3-F188-B768-DCBA288BE1BA}"/>
              </a:ext>
            </a:extLst>
          </p:cNvPr>
          <p:cNvSpPr>
            <a:spLocks noGrp="1"/>
          </p:cNvSpPr>
          <p:nvPr>
            <p:ph type="sldNum" sz="quarter" idx="14"/>
          </p:nvPr>
        </p:nvSpPr>
        <p:spPr/>
        <p:txBody>
          <a:bodyPr/>
          <a:lstStyle/>
          <a:p>
            <a:fld id="{058DB212-BFA2-403F-85EF-DFD3FF6D973A}" type="slidenum">
              <a:rPr lang="en-US" smtClean="0"/>
              <a:pPr/>
              <a:t>8</a:t>
            </a:fld>
            <a:endParaRPr lang="en-US" dirty="0"/>
          </a:p>
        </p:txBody>
      </p:sp>
      <p:sp>
        <p:nvSpPr>
          <p:cNvPr id="2" name="Title 1">
            <a:extLst>
              <a:ext uri="{FF2B5EF4-FFF2-40B4-BE49-F238E27FC236}">
                <a16:creationId xmlns:a16="http://schemas.microsoft.com/office/drawing/2014/main" id="{573246B3-AAC3-302A-C146-530D480EAFF5}"/>
              </a:ext>
            </a:extLst>
          </p:cNvPr>
          <p:cNvSpPr>
            <a:spLocks noGrp="1"/>
          </p:cNvSpPr>
          <p:nvPr>
            <p:ph type="ctrTitle"/>
          </p:nvPr>
        </p:nvSpPr>
        <p:spPr>
          <a:xfrm>
            <a:off x="164795" y="157655"/>
            <a:ext cx="6320088" cy="588580"/>
          </a:xfrm>
        </p:spPr>
        <p:txBody>
          <a:bodyPr/>
          <a:lstStyle/>
          <a:p>
            <a:r>
              <a:rPr lang="en-US" sz="3600" dirty="0"/>
              <a:t>Customer Satisfaction &amp; Insights :</a:t>
            </a:r>
          </a:p>
        </p:txBody>
      </p:sp>
      <p:sp>
        <p:nvSpPr>
          <p:cNvPr id="7" name="Text Placeholder 6">
            <a:extLst>
              <a:ext uri="{FF2B5EF4-FFF2-40B4-BE49-F238E27FC236}">
                <a16:creationId xmlns:a16="http://schemas.microsoft.com/office/drawing/2014/main" id="{779D4445-8967-0F5D-7AEB-537EF741828B}"/>
              </a:ext>
            </a:extLst>
          </p:cNvPr>
          <p:cNvSpPr>
            <a:spLocks noGrp="1"/>
          </p:cNvSpPr>
          <p:nvPr>
            <p:ph type="subTitle" idx="1"/>
          </p:nvPr>
        </p:nvSpPr>
        <p:spPr>
          <a:xfrm>
            <a:off x="166223" y="860452"/>
            <a:ext cx="7426379" cy="5550621"/>
          </a:xfrm>
        </p:spPr>
        <p:txBody>
          <a:bodyPr/>
          <a:lstStyle/>
          <a:p>
            <a:endParaRPr lang="en-US" sz="2200" dirty="0"/>
          </a:p>
          <a:p>
            <a:r>
              <a:rPr lang="en-US" sz="2200" dirty="0"/>
              <a:t>1.What is the distribution of </a:t>
            </a:r>
            <a:r>
              <a:rPr lang="en-US" sz="2200" dirty="0" err="1"/>
              <a:t>Customer_Rating</a:t>
            </a:r>
            <a:r>
              <a:rPr lang="en-US" sz="2200" dirty="0"/>
              <a:t>? Are there more positive or negative ratings?</a:t>
            </a:r>
          </a:p>
          <a:p>
            <a:endParaRPr lang="en-US" sz="2200" dirty="0"/>
          </a:p>
          <a:p>
            <a:r>
              <a:rPr lang="en-US" sz="2200" dirty="0"/>
              <a:t>2.Which Brand has the best average </a:t>
            </a:r>
            <a:r>
              <a:rPr lang="en-US" sz="2200" dirty="0" err="1"/>
              <a:t>Customer_Rating</a:t>
            </a:r>
            <a:r>
              <a:rPr lang="en-US" sz="2200" dirty="0"/>
              <a:t> post-repair?</a:t>
            </a:r>
          </a:p>
          <a:p>
            <a:endParaRPr lang="en-US" sz="2200" dirty="0"/>
          </a:p>
          <a:p>
            <a:pPr algn="l"/>
            <a:r>
              <a:rPr lang="en-US" sz="2200" i="0" dirty="0">
                <a:effectLst/>
              </a:rPr>
              <a:t>3.Create a word cloud from the Comments column to highlight frequently occurring words in customer feedback.</a:t>
            </a:r>
          </a:p>
        </p:txBody>
      </p:sp>
      <p:sp>
        <p:nvSpPr>
          <p:cNvPr id="12" name="Rectangle 11">
            <a:extLst>
              <a:ext uri="{FF2B5EF4-FFF2-40B4-BE49-F238E27FC236}">
                <a16:creationId xmlns:a16="http://schemas.microsoft.com/office/drawing/2014/main" id="{DB2B31DB-F1CF-AB3F-5A47-7FAC574C1AB1}"/>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Placeholder 5">
            <a:extLst>
              <a:ext uri="{FF2B5EF4-FFF2-40B4-BE49-F238E27FC236}">
                <a16:creationId xmlns:a16="http://schemas.microsoft.com/office/drawing/2014/main" id="{DBBE8573-86A6-E1D8-E18A-573DD323C214}"/>
              </a:ext>
            </a:extLst>
          </p:cNvPr>
          <p:cNvPicPr>
            <a:picLocks noGrp="1" noChangeAspect="1"/>
          </p:cNvPicPr>
          <p:nvPr>
            <p:ph type="pic" sz="quarter" idx="10"/>
          </p:nvPr>
        </p:nvPicPr>
        <p:blipFill>
          <a:blip r:embed="rId2"/>
          <a:srcRect l="17130" r="17130"/>
          <a:stretch>
            <a:fillRect/>
          </a:stretch>
        </p:blipFill>
        <p:spPr/>
      </p:pic>
    </p:spTree>
    <p:extLst>
      <p:ext uri="{BB962C8B-B14F-4D97-AF65-F5344CB8AC3E}">
        <p14:creationId xmlns:p14="http://schemas.microsoft.com/office/powerpoint/2010/main" val="19160441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CDDE6-F1B8-6F00-99F0-A6657838F3EE}"/>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3511A597-D293-416D-9C25-B08D1124DD5D}"/>
              </a:ext>
            </a:extLst>
          </p:cNvPr>
          <p:cNvSpPr>
            <a:spLocks noGrp="1"/>
          </p:cNvSpPr>
          <p:nvPr>
            <p:ph type="sldNum" sz="quarter" idx="14"/>
          </p:nvPr>
        </p:nvSpPr>
        <p:spPr/>
        <p:txBody>
          <a:bodyPr/>
          <a:lstStyle/>
          <a:p>
            <a:fld id="{058DB212-BFA2-403F-85EF-DFD3FF6D973A}" type="slidenum">
              <a:rPr lang="en-US" smtClean="0"/>
              <a:pPr/>
              <a:t>9</a:t>
            </a:fld>
            <a:endParaRPr lang="en-US" dirty="0"/>
          </a:p>
        </p:txBody>
      </p:sp>
      <p:sp>
        <p:nvSpPr>
          <p:cNvPr id="2" name="Title 1">
            <a:extLst>
              <a:ext uri="{FF2B5EF4-FFF2-40B4-BE49-F238E27FC236}">
                <a16:creationId xmlns:a16="http://schemas.microsoft.com/office/drawing/2014/main" id="{815C4850-7368-08C6-1408-98AB2372FC2C}"/>
              </a:ext>
            </a:extLst>
          </p:cNvPr>
          <p:cNvSpPr>
            <a:spLocks noGrp="1"/>
          </p:cNvSpPr>
          <p:nvPr>
            <p:ph type="ctrTitle"/>
          </p:nvPr>
        </p:nvSpPr>
        <p:spPr>
          <a:xfrm>
            <a:off x="164795" y="157655"/>
            <a:ext cx="6320088" cy="588580"/>
          </a:xfrm>
        </p:spPr>
        <p:txBody>
          <a:bodyPr/>
          <a:lstStyle/>
          <a:p>
            <a:r>
              <a:rPr lang="en-US" sz="3600" dirty="0"/>
              <a:t>Data Overview :</a:t>
            </a:r>
          </a:p>
        </p:txBody>
      </p:sp>
      <p:sp>
        <p:nvSpPr>
          <p:cNvPr id="7" name="Text Placeholder 6">
            <a:extLst>
              <a:ext uri="{FF2B5EF4-FFF2-40B4-BE49-F238E27FC236}">
                <a16:creationId xmlns:a16="http://schemas.microsoft.com/office/drawing/2014/main" id="{15A49396-179B-ED74-66A9-364B137E6462}"/>
              </a:ext>
            </a:extLst>
          </p:cNvPr>
          <p:cNvSpPr>
            <a:spLocks noGrp="1"/>
          </p:cNvSpPr>
          <p:nvPr>
            <p:ph type="subTitle" idx="1"/>
          </p:nvPr>
        </p:nvSpPr>
        <p:spPr>
          <a:xfrm>
            <a:off x="164795" y="630620"/>
            <a:ext cx="7426379" cy="5843751"/>
          </a:xfrm>
        </p:spPr>
        <p:txBody>
          <a:bodyPr/>
          <a:lstStyle/>
          <a:p>
            <a:endParaRPr lang="en-US" sz="1800" dirty="0"/>
          </a:p>
          <a:p>
            <a:r>
              <a:rPr lang="en-US" sz="1800" dirty="0" err="1"/>
              <a:t>Failure_ID</a:t>
            </a:r>
            <a:r>
              <a:rPr lang="en-US" sz="1800" dirty="0"/>
              <a:t> :- (String)Unique identifier for each failure report</a:t>
            </a:r>
          </a:p>
          <a:p>
            <a:r>
              <a:rPr lang="en-US" sz="1800" dirty="0"/>
              <a:t>Device_Type :-	(Categorical)Type of device (Smartphone, Laptop, Smartwatch, etc.)</a:t>
            </a:r>
          </a:p>
          <a:p>
            <a:r>
              <a:rPr lang="en-US" sz="1800" dirty="0"/>
              <a:t>Brand :- (Categorical)Brand name (Apple, Samsung, Dell, HP, etc.)</a:t>
            </a:r>
          </a:p>
          <a:p>
            <a:r>
              <a:rPr lang="en-US" sz="1800" dirty="0" err="1"/>
              <a:t>Model_Name</a:t>
            </a:r>
            <a:r>
              <a:rPr lang="en-US" sz="1800" dirty="0"/>
              <a:t> :-(String)Model of the device</a:t>
            </a:r>
          </a:p>
          <a:p>
            <a:r>
              <a:rPr lang="en-US" sz="1800" dirty="0" err="1"/>
              <a:t>Usage_Duration</a:t>
            </a:r>
            <a:r>
              <a:rPr lang="en-US" sz="1800" dirty="0"/>
              <a:t> :-(Integer)Number of months used before failure</a:t>
            </a:r>
          </a:p>
          <a:p>
            <a:r>
              <a:rPr lang="en-US" sz="1800" dirty="0"/>
              <a:t>Failure_Type :-(Categorical)Type of failure (Battery Issue, Screen Crack, Overheating, etc.)</a:t>
            </a:r>
          </a:p>
          <a:p>
            <a:r>
              <a:rPr lang="en-US" sz="1800" dirty="0"/>
              <a:t>Warranty_Status	 :- (Boolean)Whether the device was under warranty (Yes/No)</a:t>
            </a:r>
          </a:p>
          <a:p>
            <a:r>
              <a:rPr lang="en-US" sz="1800" dirty="0"/>
              <a:t>Repair_Cost :- (Float)Estimated cost to repair the device</a:t>
            </a:r>
          </a:p>
          <a:p>
            <a:r>
              <a:rPr lang="en-US" sz="1800" dirty="0" err="1"/>
              <a:t>Customer_Rating</a:t>
            </a:r>
            <a:r>
              <a:rPr lang="en-US" sz="1800" dirty="0"/>
              <a:t>	 :- (Float)Rating given by customer post-repair (1-5)</a:t>
            </a:r>
          </a:p>
          <a:p>
            <a:r>
              <a:rPr lang="en-US" sz="1800" dirty="0"/>
              <a:t>Comments :- (Text)Customer's feedback about the failure experience.</a:t>
            </a:r>
            <a:endParaRPr lang="en-US" sz="1800" i="0" dirty="0">
              <a:effectLst/>
            </a:endParaRPr>
          </a:p>
        </p:txBody>
      </p:sp>
      <p:sp>
        <p:nvSpPr>
          <p:cNvPr id="12" name="Rectangle 11">
            <a:extLst>
              <a:ext uri="{FF2B5EF4-FFF2-40B4-BE49-F238E27FC236}">
                <a16:creationId xmlns:a16="http://schemas.microsoft.com/office/drawing/2014/main" id="{19A1EB5B-7C1E-08C0-14D7-0FE421127137}"/>
              </a:ext>
            </a:extLst>
          </p:cNvPr>
          <p:cNvSpPr/>
          <p:nvPr/>
        </p:nvSpPr>
        <p:spPr>
          <a:xfrm>
            <a:off x="10342179" y="6677645"/>
            <a:ext cx="1250793" cy="144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Placeholder 29">
            <a:extLst>
              <a:ext uri="{FF2B5EF4-FFF2-40B4-BE49-F238E27FC236}">
                <a16:creationId xmlns:a16="http://schemas.microsoft.com/office/drawing/2014/main" id="{14C2957E-051A-CB35-A702-3F0014F87BCF}"/>
              </a:ext>
            </a:extLst>
          </p:cNvPr>
          <p:cNvPicPr>
            <a:picLocks noGrp="1" noChangeAspect="1"/>
          </p:cNvPicPr>
          <p:nvPr>
            <p:ph type="pic" sz="quarter" idx="10"/>
          </p:nvPr>
        </p:nvPicPr>
        <p:blipFill>
          <a:blip r:embed="rId2"/>
          <a:srcRect l="17130" r="17130"/>
          <a:stretch>
            <a:fillRect/>
          </a:stretch>
        </p:blipFill>
        <p:spPr/>
      </p:pic>
    </p:spTree>
    <p:extLst>
      <p:ext uri="{BB962C8B-B14F-4D97-AF65-F5344CB8AC3E}">
        <p14:creationId xmlns:p14="http://schemas.microsoft.com/office/powerpoint/2010/main" val="404842916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5225</TotalTime>
  <Words>1186</Words>
  <Application>Microsoft Office PowerPoint</Application>
  <PresentationFormat>Widescreen</PresentationFormat>
  <Paragraphs>157</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Lucida Sans Typewriter</vt:lpstr>
      <vt:lpstr>Times New Roman</vt:lpstr>
      <vt:lpstr>Tw Cen MT</vt:lpstr>
      <vt:lpstr>Office Theme</vt:lpstr>
      <vt:lpstr>Tech Gadgets Failures : A Data Analysis and Visualization Project</vt:lpstr>
      <vt:lpstr>Presentation Map : </vt:lpstr>
      <vt:lpstr>Introduction to Tech Gadget Failures Dataset</vt:lpstr>
      <vt:lpstr>Objectives : </vt:lpstr>
      <vt:lpstr>Basic Understanding :</vt:lpstr>
      <vt:lpstr>Numerical Analysis :</vt:lpstr>
      <vt:lpstr>Categorical Analysis :</vt:lpstr>
      <vt:lpstr>Customer Satisfaction &amp; Insights :</vt:lpstr>
      <vt:lpstr>Data Overview :</vt:lpstr>
      <vt:lpstr>Dataset :</vt:lpstr>
      <vt:lpstr>Using Libraries for data analysis :</vt:lpstr>
      <vt:lpstr>Using Functions for data analysis :</vt:lpstr>
      <vt:lpstr>Data Cleaning Process :</vt:lpstr>
      <vt:lpstr>Data Visualization Example :</vt:lpstr>
      <vt:lpstr>Data Visualization Example :</vt:lpstr>
      <vt:lpstr>Conclusion :</vt:lpstr>
      <vt:lpstr>Key Takeaways from the analysis include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Danish Y</dc:creator>
  <cp:lastModifiedBy>Danish Y</cp:lastModifiedBy>
  <cp:revision>4</cp:revision>
  <dcterms:created xsi:type="dcterms:W3CDTF">2025-02-23T18:46:05Z</dcterms:created>
  <dcterms:modified xsi:type="dcterms:W3CDTF">2025-02-27T09:51:54Z</dcterms:modified>
</cp:coreProperties>
</file>